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1095" r:id="rId2"/>
    <p:sldId id="1104" r:id="rId3"/>
    <p:sldId id="881" r:id="rId4"/>
    <p:sldId id="371" r:id="rId5"/>
    <p:sldId id="370" r:id="rId6"/>
    <p:sldId id="369" r:id="rId7"/>
    <p:sldId id="259" r:id="rId8"/>
    <p:sldId id="358" r:id="rId9"/>
    <p:sldId id="1101" r:id="rId10"/>
    <p:sldId id="257" r:id="rId11"/>
    <p:sldId id="261" r:id="rId12"/>
    <p:sldId id="262" r:id="rId13"/>
    <p:sldId id="263" r:id="rId14"/>
    <p:sldId id="271" r:id="rId15"/>
    <p:sldId id="264" r:id="rId16"/>
    <p:sldId id="265" r:id="rId17"/>
    <p:sldId id="273" r:id="rId18"/>
    <p:sldId id="868" r:id="rId19"/>
    <p:sldId id="1100" r:id="rId20"/>
    <p:sldId id="367" r:id="rId21"/>
    <p:sldId id="1099" r:id="rId22"/>
    <p:sldId id="1102" r:id="rId23"/>
    <p:sldId id="366" r:id="rId24"/>
    <p:sldId id="266" r:id="rId25"/>
    <p:sldId id="268" r:id="rId26"/>
    <p:sldId id="1103" r:id="rId27"/>
    <p:sldId id="269" r:id="rId28"/>
    <p:sldId id="368" r:id="rId29"/>
    <p:sldId id="1098" r:id="rId30"/>
    <p:sldId id="364" r:id="rId31"/>
    <p:sldId id="878" r:id="rId32"/>
  </p:sldIdLst>
  <p:sldSz cx="12192000" cy="6858000"/>
  <p:notesSz cx="7315200" cy="96012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1" autoAdjust="0"/>
    <p:restoredTop sz="78561" autoAdjust="0"/>
  </p:normalViewPr>
  <p:slideViewPr>
    <p:cSldViewPr snapToGrid="0">
      <p:cViewPr>
        <p:scale>
          <a:sx n="75" d="100"/>
          <a:sy n="75" d="100"/>
        </p:scale>
        <p:origin x="744" y="96"/>
      </p:cViewPr>
      <p:guideLst>
        <p:guide orient="horz" pos="2251"/>
        <p:guide pos="3840"/>
      </p:guideLst>
    </p:cSldViewPr>
  </p:slideViewPr>
  <p:notesTextViewPr>
    <p:cViewPr>
      <p:scale>
        <a:sx n="3" d="2"/>
        <a:sy n="3" d="2"/>
      </p:scale>
      <p:origin x="0" y="0"/>
    </p:cViewPr>
  </p:notesTextViewPr>
  <p:notesViewPr>
    <p:cSldViewPr snapToGrid="0" showGuides="1">
      <p:cViewPr varScale="1">
        <p:scale>
          <a:sx n="71" d="100"/>
          <a:sy n="71" d="100"/>
        </p:scale>
        <p:origin x="3270" y="5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F5C80E98-FBEE-4DA6-8313-95D1E752B819}" type="datetimeFigureOut">
              <a:rPr lang="en-CA" smtClean="0"/>
              <a:t>2022-04-29</a:t>
            </a:fld>
            <a:endParaRPr lang="en-CA"/>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KJhlo6DtJIk"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158737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sz="1300" dirty="0"/>
              <a:t>If a national citizen has certain rights and responsibilities,</a:t>
            </a:r>
          </a:p>
          <a:p>
            <a:pPr marL="181240" indent="-181240">
              <a:buFont typeface="Arial" panose="020B0604020202020204" pitchFamily="34" charset="0"/>
              <a:buChar char="•"/>
              <a:tabLst>
                <a:tab pos="278572" algn="l"/>
              </a:tabLst>
            </a:pPr>
            <a:r>
              <a:rPr lang="en-CA" sz="1300" dirty="0"/>
              <a:t>	How might we start to think of a global citizen?</a:t>
            </a:r>
          </a:p>
          <a:p>
            <a:pPr marL="181240" indent="-181240">
              <a:buFont typeface="Arial" panose="020B0604020202020204" pitchFamily="34" charset="0"/>
              <a:buChar char="•"/>
            </a:pPr>
            <a:r>
              <a:rPr lang="en-CA" sz="1300" dirty="0"/>
              <a:t>Do you need to travel to be a global citizen?</a:t>
            </a:r>
          </a:p>
          <a:p>
            <a:pPr marL="181240" indent="-181240">
              <a:buFont typeface="Arial" panose="020B0604020202020204" pitchFamily="34" charset="0"/>
              <a:buChar char="•"/>
            </a:pPr>
            <a:r>
              <a:rPr lang="en-CA" sz="1300" dirty="0"/>
              <a:t>Do you need to have friends or family in different countries?</a:t>
            </a:r>
          </a:p>
          <a:p>
            <a:pPr marL="181240" indent="-181240">
              <a:buFont typeface="Arial" panose="020B0604020202020204" pitchFamily="34" charset="0"/>
              <a:buChar char="•"/>
            </a:pPr>
            <a:r>
              <a:rPr lang="en-CA" sz="1300" dirty="0"/>
              <a:t>Or, can you live in one location your whole life and still consider yourself a global citizen?</a:t>
            </a:r>
          </a:p>
          <a:p>
            <a:pPr marL="181240" indent="-181240">
              <a:buFont typeface="Arial" panose="020B0604020202020204" pitchFamily="34" charset="0"/>
              <a:buChar char="•"/>
            </a:pPr>
            <a:r>
              <a:rPr lang="en-CA" sz="1300" dirty="0"/>
              <a:t>To answer these questions, let’s take a look at the person who is often considered the first global citizen.</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322144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Greek Philosopher Diogenes lived in a large clay pot in the marketplace of ancient Athens.</a:t>
            </a:r>
          </a:p>
          <a:p>
            <a:r>
              <a:rPr lang="en-CA" dirty="0"/>
              <a:t>Although he was born in what is present day turkey, we might assume that he didn’t travel great distances.</a:t>
            </a:r>
          </a:p>
          <a:p>
            <a:r>
              <a:rPr lang="en-CA" dirty="0"/>
              <a:t>We might assume that he didn’t have many possessions.</a:t>
            </a:r>
          </a:p>
          <a:p>
            <a:r>
              <a:rPr lang="en-CA" dirty="0"/>
              <a:t>We might even assume that he didn’t have contact with many people outside of the local sphere, or city-state, in which he lived.</a:t>
            </a:r>
          </a:p>
          <a:p>
            <a:r>
              <a:rPr lang="en-CA" dirty="0"/>
              <a:t>And yet, when Diogenes was asked where he was from, he replied, “I am a citizen of the world.”</a:t>
            </a:r>
          </a:p>
          <a:p>
            <a:endParaRPr lang="en-CA" b="1" i="0" dirty="0">
              <a:effectLst/>
              <a:latin typeface="Calibri" panose="020F0502020204030204" pitchFamily="34" charset="0"/>
            </a:endParaRPr>
          </a:p>
          <a:p>
            <a:r>
              <a:rPr lang="en-CA" sz="1200" b="1" dirty="0">
                <a:latin typeface="Calibri" panose="020F0502020204030204" pitchFamily="34" charset="0"/>
              </a:rPr>
              <a:t>https://commons.wikimedia.org/wiki/File:Gaetano_Gandolfi_-_Alexander_and_Diogenes.jpg</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11</a:t>
            </a:fld>
            <a:endParaRPr lang="en-CA"/>
          </a:p>
        </p:txBody>
      </p:sp>
    </p:spTree>
    <p:extLst>
      <p:ext uri="{BB962C8B-B14F-4D97-AF65-F5344CB8AC3E}">
        <p14:creationId xmlns:p14="http://schemas.microsoft.com/office/powerpoint/2010/main" val="3365755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Diogenes lived a life of poverty and he criticized corruption and injustice.</a:t>
            </a:r>
          </a:p>
          <a:p>
            <a:pPr marL="181240" indent="-181240">
              <a:buFont typeface="Arial" panose="020B0604020202020204" pitchFamily="34" charset="0"/>
              <a:buChar char="•"/>
            </a:pPr>
            <a:r>
              <a:rPr lang="en-CA" dirty="0"/>
              <a:t>When Diogenes identified himself as a citizen of the world, he was not claiming that he was worldly and sophisticated; he was staking out an ethical position.</a:t>
            </a:r>
          </a:p>
          <a:p>
            <a:pPr marL="181240" indent="-181240">
              <a:buFont typeface="Arial" panose="020B0604020202020204" pitchFamily="34" charset="0"/>
              <a:buChar char="•"/>
            </a:pPr>
            <a:r>
              <a:rPr lang="en-CA" dirty="0"/>
              <a:t>For Diogenes, being a citizen of the world meant that he had an obligation to </a:t>
            </a:r>
            <a:r>
              <a:rPr lang="en-CA" i="1" dirty="0"/>
              <a:t>all</a:t>
            </a:r>
            <a:r>
              <a:rPr lang="en-CA" dirty="0"/>
              <a:t> of humanity.</a:t>
            </a:r>
          </a:p>
          <a:p>
            <a:pPr marL="181240" indent="-181240">
              <a:buFont typeface="Arial" panose="020B0604020202020204" pitchFamily="34" charset="0"/>
              <a:buChar char="•"/>
            </a:pPr>
            <a:r>
              <a:rPr lang="en-CA" dirty="0"/>
              <a:t>Diogenes declared himself a cosmopolitan or </a:t>
            </a:r>
            <a:r>
              <a:rPr lang="en-CA" i="1" dirty="0"/>
              <a:t>citizen of the cosmos</a:t>
            </a:r>
            <a:r>
              <a:rPr lang="en-CA" dirty="0"/>
              <a:t>.</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a:p>
        </p:txBody>
      </p:sp>
    </p:spTree>
    <p:extLst>
      <p:ext uri="{BB962C8B-B14F-4D97-AF65-F5344CB8AC3E}">
        <p14:creationId xmlns:p14="http://schemas.microsoft.com/office/powerpoint/2010/main" val="196662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The roots of global citizenship can be traced to the philosophy of </a:t>
            </a:r>
            <a:r>
              <a:rPr lang="en-CA" i="1" dirty="0"/>
              <a:t>cosmopolitanism</a:t>
            </a:r>
            <a:r>
              <a:rPr lang="en-CA" dirty="0"/>
              <a:t>.</a:t>
            </a:r>
          </a:p>
          <a:p>
            <a:pPr marL="181240" indent="-181240">
              <a:buFont typeface="Arial" panose="020B0604020202020204" pitchFamily="34" charset="0"/>
              <a:buChar char="•"/>
            </a:pPr>
            <a:r>
              <a:rPr lang="en-CA" dirty="0"/>
              <a:t>A number of early thinkers have shaped this philosophy.</a:t>
            </a:r>
          </a:p>
          <a:p>
            <a:pPr marL="181240" indent="-181240">
              <a:buFont typeface="Arial" panose="020B0604020202020204" pitchFamily="34" charset="0"/>
              <a:buChar char="•"/>
            </a:pPr>
            <a:r>
              <a:rPr lang="en-CA" dirty="0"/>
              <a:t>Diogenes, as we mentioned, was one of its earliest thinkers in the 4</a:t>
            </a:r>
            <a:r>
              <a:rPr lang="en-CA" baseline="30000" dirty="0"/>
              <a:t>th</a:t>
            </a:r>
            <a:r>
              <a:rPr lang="en-CA" dirty="0"/>
              <a:t> century BCE. </a:t>
            </a:r>
          </a:p>
          <a:p>
            <a:pPr marL="181240" indent="-181240">
              <a:buFont typeface="Arial" panose="020B0604020202020204" pitchFamily="34" charset="0"/>
              <a:buChar char="•"/>
            </a:pPr>
            <a:r>
              <a:rPr lang="en-CA" dirty="0"/>
              <a:t>In the 17</a:t>
            </a:r>
            <a:r>
              <a:rPr lang="en-CA" baseline="30000" dirty="0"/>
              <a:t>th</a:t>
            </a:r>
            <a:r>
              <a:rPr lang="en-CA" dirty="0"/>
              <a:t> century French philosopher, Voltaire, </a:t>
            </a:r>
          </a:p>
          <a:p>
            <a:pPr marL="664546" lvl="1" indent="-181240">
              <a:buFont typeface="Arial" panose="020B0604020202020204" pitchFamily="34" charset="0"/>
              <a:buChar char="•"/>
            </a:pPr>
            <a:r>
              <a:rPr lang="en-CA" dirty="0"/>
              <a:t>said, “Cosmopolitans… regard all the peoples of the earth as so many branches of a single family, and the universe as a state, of which they, with innumerable other rational beings, are citizens, promoting together under the general laws of nature the perfection of the whole, while each in his own fashion is busy about his own well-being” (qt. in Appiah, 2006, p. xv).</a:t>
            </a:r>
          </a:p>
          <a:p>
            <a:pPr marL="664546" lvl="1" indent="-181240">
              <a:buFont typeface="Arial" panose="020B0604020202020204" pitchFamily="34" charset="0"/>
              <a:buChar char="•"/>
            </a:pPr>
            <a:endParaRPr lang="en-CA" dirty="0"/>
          </a:p>
          <a:p>
            <a:pPr marL="664546" lvl="1" indent="-181240">
              <a:buFont typeface="Arial" panose="020B0604020202020204" pitchFamily="34" charset="0"/>
              <a:buChar char="•"/>
            </a:pPr>
            <a:endParaRPr lang="en-CA" dirty="0"/>
          </a:p>
          <a:p>
            <a:pPr marL="664546" lvl="1" indent="-181240">
              <a:buFont typeface="Arial" panose="020B0604020202020204" pitchFamily="34" charset="0"/>
              <a:buChar char="•"/>
            </a:pPr>
            <a:r>
              <a:rPr lang="en-CA" dirty="0"/>
              <a:t>PMBr1t4nn1c42022!</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a:p>
        </p:txBody>
      </p:sp>
    </p:spTree>
    <p:extLst>
      <p:ext uri="{BB962C8B-B14F-4D97-AF65-F5344CB8AC3E}">
        <p14:creationId xmlns:p14="http://schemas.microsoft.com/office/powerpoint/2010/main" val="306610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The roots of global citizenship can be traced to the philosophy of </a:t>
            </a:r>
            <a:r>
              <a:rPr lang="en-CA" i="1" dirty="0"/>
              <a:t>cosmopolitanism</a:t>
            </a:r>
            <a:r>
              <a:rPr lang="en-CA" dirty="0"/>
              <a:t>.</a:t>
            </a:r>
          </a:p>
          <a:p>
            <a:pPr marL="181240" indent="-181240">
              <a:buFont typeface="Arial" panose="020B0604020202020204" pitchFamily="34" charset="0"/>
              <a:buChar char="•"/>
            </a:pPr>
            <a:r>
              <a:rPr lang="en-CA" dirty="0"/>
              <a:t>A number of early thinkers have shaped this philosophy.</a:t>
            </a:r>
          </a:p>
          <a:p>
            <a:pPr marL="181240" indent="-181240">
              <a:buFont typeface="Arial" panose="020B0604020202020204" pitchFamily="34" charset="0"/>
              <a:buChar char="•"/>
            </a:pPr>
            <a:r>
              <a:rPr lang="en-CA" dirty="0"/>
              <a:t>Diogenes, as we mentioned, was one of its earliest thinkers in the 4</a:t>
            </a:r>
            <a:r>
              <a:rPr lang="en-CA" baseline="30000" dirty="0"/>
              <a:t>th</a:t>
            </a:r>
            <a:r>
              <a:rPr lang="en-CA" dirty="0"/>
              <a:t> century BCE. </a:t>
            </a:r>
          </a:p>
          <a:p>
            <a:pPr marL="181240" indent="-181240">
              <a:buFont typeface="Arial" panose="020B0604020202020204" pitchFamily="34" charset="0"/>
              <a:buChar char="•"/>
            </a:pPr>
            <a:r>
              <a:rPr lang="en-CA" dirty="0"/>
              <a:t>In the 17</a:t>
            </a:r>
            <a:r>
              <a:rPr lang="en-CA" baseline="30000" dirty="0"/>
              <a:t>th</a:t>
            </a:r>
            <a:r>
              <a:rPr lang="en-CA" dirty="0"/>
              <a:t> century French philosopher, Voltaire, </a:t>
            </a:r>
          </a:p>
          <a:p>
            <a:pPr marL="664546" lvl="1" indent="-181240">
              <a:buFont typeface="Arial" panose="020B0604020202020204" pitchFamily="34" charset="0"/>
              <a:buChar char="•"/>
            </a:pPr>
            <a:r>
              <a:rPr lang="en-CA" dirty="0"/>
              <a:t>said, “Cosmopolitans… regard all the peoples of the earth as so many branches of a single family, and the universe as a state, of which they, with innumerable other rational beings, are citizens, promoting together under the general laws of nature the perfection of the whole, while each in his own fashion is busy about his own well-being” (qt. in Appiah, 2006, p. xv).</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2841989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In the 18</a:t>
            </a:r>
            <a:r>
              <a:rPr lang="en-CA" baseline="30000" dirty="0"/>
              <a:t>th</a:t>
            </a:r>
            <a:r>
              <a:rPr lang="en-CA" dirty="0"/>
              <a:t> century, the German philosopher </a:t>
            </a:r>
            <a:r>
              <a:rPr lang="en-CA" b="1" dirty="0">
                <a:solidFill>
                  <a:srgbClr val="C00000"/>
                </a:solidFill>
              </a:rPr>
              <a:t>Emmanuel Kant</a:t>
            </a:r>
          </a:p>
          <a:p>
            <a:pPr marL="181240" indent="-181240">
              <a:buFont typeface="Arial" panose="020B0604020202020204" pitchFamily="34" charset="0"/>
              <a:buChar char="•"/>
            </a:pPr>
            <a:r>
              <a:rPr lang="en-CA" b="1" dirty="0">
                <a:solidFill>
                  <a:srgbClr val="C00000"/>
                </a:solidFill>
              </a:rPr>
              <a:t>Kant </a:t>
            </a:r>
            <a:r>
              <a:rPr lang="en-CA" dirty="0"/>
              <a:t>argued that all human beings have ‘intrinsic worth’ and a ‘dignity’ that must be respected.</a:t>
            </a:r>
          </a:p>
          <a:p>
            <a:pPr marL="181240" indent="-181240">
              <a:buFont typeface="Arial" panose="020B0604020202020204" pitchFamily="34" charset="0"/>
              <a:buChar char="•"/>
            </a:pPr>
            <a:r>
              <a:rPr lang="en-CA" dirty="0"/>
              <a:t>Kant believed in the notion of universal hospitality as a right </a:t>
            </a:r>
          </a:p>
          <a:p>
            <a:r>
              <a:rPr lang="en-CA" dirty="0"/>
              <a:t>     – “the right of a stranger not to be treated as an enemy.”</a:t>
            </a:r>
          </a:p>
          <a:p>
            <a:pPr marL="181240" indent="-181240">
              <a:buFont typeface="Arial" panose="020B0604020202020204" pitchFamily="34" charset="0"/>
              <a:buChar char="•"/>
            </a:pPr>
            <a:r>
              <a:rPr lang="en-CA" dirty="0"/>
              <a:t>According to Kant, it is a right we have as fellow inhabitants of the earth.</a:t>
            </a:r>
          </a:p>
          <a:p>
            <a:pPr marL="181240" indent="-181240">
              <a:buFont typeface="Arial" panose="020B0604020202020204" pitchFamily="34" charset="0"/>
              <a:buChar char="•"/>
            </a:pPr>
            <a:r>
              <a:rPr lang="en-CA" dirty="0"/>
              <a:t>Hospitality requires us to be kind and accommodating towards strangers.</a:t>
            </a:r>
          </a:p>
          <a:p>
            <a:pPr marL="181240" indent="-181240">
              <a:buFont typeface="Arial" panose="020B0604020202020204" pitchFamily="34" charset="0"/>
              <a:buChar char="•"/>
            </a:pPr>
            <a:r>
              <a:rPr lang="en-CA" i="1" dirty="0"/>
              <a:t>Hospitality around the world.</a:t>
            </a:r>
          </a:p>
          <a:p>
            <a:pPr marL="181240" indent="-181240">
              <a:buFont typeface="Arial" panose="020B0604020202020204" pitchFamily="34" charset="0"/>
              <a:buChar char="•"/>
            </a:pPr>
            <a:endParaRPr lang="en-CA" i="1" dirty="0"/>
          </a:p>
          <a:p>
            <a:pPr marL="181240" indent="-181240">
              <a:buFont typeface="Arial" panose="020B0604020202020204" pitchFamily="34" charset="0"/>
              <a:buChar char="•"/>
            </a:pPr>
            <a:r>
              <a:rPr lang="en-CA" i="1" dirty="0"/>
              <a:t>Image Public domain </a:t>
            </a:r>
          </a:p>
          <a:p>
            <a:pPr marL="181240" indent="-181240">
              <a:buFont typeface="Arial" panose="020B0604020202020204" pitchFamily="34" charset="0"/>
              <a:buChar char="•"/>
            </a:pPr>
            <a:r>
              <a:rPr lang="en-CA" i="1" dirty="0"/>
              <a:t>https://en.wikipedia.org/wiki/Immanuel_Kant#/media/File:Immanuel_Kant_3.jpg</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1904607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Calibri" panose="020F0502020204030204" pitchFamily="34" charset="0"/>
              </a:rPr>
              <a:t>Roots</a:t>
            </a:r>
            <a:r>
              <a:rPr lang="en-US" b="0" i="0" dirty="0">
                <a:solidFill>
                  <a:srgbClr val="202124"/>
                </a:solidFill>
                <a:effectLst/>
                <a:latin typeface="Calibri" panose="020F0502020204030204" pitchFamily="34" charset="0"/>
              </a:rPr>
              <a:t>: </a:t>
            </a:r>
            <a:r>
              <a:rPr lang="en-US" b="1" i="0" dirty="0">
                <a:solidFill>
                  <a:srgbClr val="202124"/>
                </a:solidFill>
                <a:effectLst/>
                <a:latin typeface="Calibri" panose="020F0502020204030204" pitchFamily="34" charset="0"/>
              </a:rPr>
              <a:t>Hosp</a:t>
            </a:r>
            <a:r>
              <a:rPr lang="en-US" b="0" i="0" dirty="0">
                <a:solidFill>
                  <a:srgbClr val="202124"/>
                </a:solidFill>
                <a:effectLst/>
                <a:latin typeface="Calibri" panose="020F0502020204030204" pitchFamily="34" charset="0"/>
              </a:rPr>
              <a:t> / Host : Latin : from </a:t>
            </a:r>
            <a:r>
              <a:rPr lang="en-US" b="0" i="0" dirty="0" err="1">
                <a:solidFill>
                  <a:srgbClr val="202124"/>
                </a:solidFill>
                <a:effectLst/>
                <a:latin typeface="Calibri" panose="020F0502020204030204" pitchFamily="34" charset="0"/>
              </a:rPr>
              <a:t>hospes</a:t>
            </a:r>
            <a:r>
              <a:rPr lang="en-US" b="0" i="0" dirty="0">
                <a:solidFill>
                  <a:srgbClr val="202124"/>
                </a:solidFill>
                <a:effectLst/>
                <a:latin typeface="Calibri" panose="020F0502020204030204" pitchFamily="34" charset="0"/>
              </a:rPr>
              <a:t>, </a:t>
            </a:r>
            <a:r>
              <a:rPr lang="en-US" b="0" i="0" dirty="0" err="1">
                <a:solidFill>
                  <a:srgbClr val="202124"/>
                </a:solidFill>
                <a:effectLst/>
                <a:latin typeface="Calibri" panose="020F0502020204030204" pitchFamily="34" charset="0"/>
              </a:rPr>
              <a:t>hospit</a:t>
            </a:r>
            <a:r>
              <a:rPr lang="en-US" b="0" i="0" dirty="0">
                <a:solidFill>
                  <a:srgbClr val="202124"/>
                </a:solidFill>
                <a:effectLst/>
                <a:latin typeface="Calibri" panose="020F0502020204030204" pitchFamily="34" charset="0"/>
              </a:rPr>
              <a:t>- meaning "host" and "guest“</a:t>
            </a:r>
            <a:br>
              <a:rPr lang="en-US" b="0" i="0" dirty="0">
                <a:solidFill>
                  <a:srgbClr val="202124"/>
                </a:solidFill>
                <a:effectLst/>
                <a:latin typeface="Calibri" panose="020F0502020204030204" pitchFamily="34" charset="0"/>
              </a:rPr>
            </a:br>
            <a:r>
              <a:rPr lang="en-US" b="1" i="0" dirty="0">
                <a:solidFill>
                  <a:srgbClr val="202124"/>
                </a:solidFill>
                <a:effectLst/>
                <a:latin typeface="Calibri" panose="020F0502020204030204" pitchFamily="34" charset="0"/>
              </a:rPr>
              <a:t>Hospital</a:t>
            </a:r>
            <a:r>
              <a:rPr lang="en-US" b="0" i="0" dirty="0">
                <a:solidFill>
                  <a:srgbClr val="202124"/>
                </a:solidFill>
                <a:effectLst/>
                <a:latin typeface="Calibri" panose="020F0502020204030204" pitchFamily="34" charset="0"/>
              </a:rPr>
              <a:t>: if you study the history of this </a:t>
            </a:r>
            <a:r>
              <a:rPr lang="en-US" b="1" i="0" dirty="0">
                <a:solidFill>
                  <a:srgbClr val="202124"/>
                </a:solidFill>
                <a:effectLst/>
                <a:latin typeface="Calibri" panose="020F0502020204030204" pitchFamily="34" charset="0"/>
              </a:rPr>
              <a:t>word</a:t>
            </a:r>
            <a:r>
              <a:rPr lang="en-US" b="0" i="0" dirty="0">
                <a:solidFill>
                  <a:srgbClr val="202124"/>
                </a:solidFill>
                <a:effectLst/>
                <a:latin typeface="Calibri" panose="020F0502020204030204" pitchFamily="34" charset="0"/>
              </a:rPr>
              <a:t> it was once a house for religious pilgrims and travelers, </a:t>
            </a:r>
            <a:br>
              <a:rPr lang="en-US" b="0" i="0" dirty="0">
                <a:solidFill>
                  <a:srgbClr val="202124"/>
                </a:solidFill>
                <a:effectLst/>
                <a:latin typeface="Calibri" panose="020F0502020204030204" pitchFamily="34" charset="0"/>
              </a:rPr>
            </a:br>
            <a:r>
              <a:rPr lang="en-US" b="0" i="0" dirty="0">
                <a:solidFill>
                  <a:srgbClr val="202124"/>
                </a:solidFill>
                <a:effectLst/>
                <a:latin typeface="Calibri" panose="020F0502020204030204" pitchFamily="34" charset="0"/>
              </a:rPr>
              <a:t>then a home for old people, and finally now a place where sick people go</a:t>
            </a:r>
          </a:p>
          <a:p>
            <a:endParaRPr lang="en-US" b="0" i="0" dirty="0">
              <a:solidFill>
                <a:srgbClr val="202124"/>
              </a:solidFill>
              <a:effectLst/>
              <a:latin typeface="Calibri" panose="020F0502020204030204" pitchFamily="34" charset="0"/>
            </a:endParaRPr>
          </a:p>
          <a:p>
            <a:r>
              <a:rPr lang="en-US" b="0" i="0" dirty="0">
                <a:solidFill>
                  <a:srgbClr val="202124"/>
                </a:solidFill>
                <a:effectLst/>
                <a:latin typeface="Calibri" panose="020F0502020204030204" pitchFamily="34" charset="0"/>
              </a:rPr>
              <a:t>Being someone who is hospitable is at the root of  being a global citizen.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108598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What all of this reveals is that Global Citizenship is not a new concept. </a:t>
            </a:r>
          </a:p>
          <a:p>
            <a:pPr marL="181240" indent="-181240">
              <a:buFont typeface="Arial" panose="020B0604020202020204" pitchFamily="34" charset="0"/>
              <a:buChar char="•"/>
            </a:pPr>
            <a:r>
              <a:rPr lang="en-CA" dirty="0"/>
              <a:t>It comes from a long tradition of thinkers dating back as far as the 4</a:t>
            </a:r>
            <a:r>
              <a:rPr lang="en-CA" baseline="30000" dirty="0"/>
              <a:t>th</a:t>
            </a:r>
            <a:r>
              <a:rPr lang="en-CA" dirty="0"/>
              <a:t> century BCE.</a:t>
            </a:r>
          </a:p>
          <a:p>
            <a:pPr marL="181240" indent="-181240">
              <a:buFont typeface="Arial" panose="020B0604020202020204" pitchFamily="34" charset="0"/>
              <a:buChar char="•"/>
            </a:pPr>
            <a:r>
              <a:rPr lang="en-CA" dirty="0"/>
              <a:t>But it takes on a new urgency in a time where improvements in transportation, technology, and telecommunications allow us to move ideas, people, and materials around the world more quickly and effectively than ever before.</a:t>
            </a:r>
          </a:p>
          <a:p>
            <a:pPr marL="181240" indent="-181240">
              <a:buFont typeface="Arial" panose="020B0604020202020204" pitchFamily="34" charset="0"/>
              <a:buChar char="•"/>
            </a:pPr>
            <a:r>
              <a:rPr lang="en-CA" dirty="0"/>
              <a:t>There has been a revival and return to the concept of global citizenship, which is tied a phenomenon that characterizes the world in which we live today – Globalization.</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103896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a:p>
        </p:txBody>
      </p:sp>
    </p:spTree>
    <p:extLst>
      <p:ext uri="{BB962C8B-B14F-4D97-AF65-F5344CB8AC3E}">
        <p14:creationId xmlns:p14="http://schemas.microsoft.com/office/powerpoint/2010/main" val="443931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19</a:t>
            </a:fld>
            <a:endParaRPr lang="en-CA"/>
          </a:p>
        </p:txBody>
      </p:sp>
    </p:spTree>
    <p:extLst>
      <p:ext uri="{BB962C8B-B14F-4D97-AF65-F5344CB8AC3E}">
        <p14:creationId xmlns:p14="http://schemas.microsoft.com/office/powerpoint/2010/main" val="73161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430213"/>
            <a:ext cx="7304088" cy="4108450"/>
          </a:xfrm>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Acknowledgement of Traditional Lands</a:t>
            </a:r>
          </a:p>
          <a:p>
            <a:pPr marL="241653" indent="-241653">
              <a:buFont typeface="Arial" panose="020B0604020202020204" pitchFamily="34" charset="0"/>
              <a:buChar char="•"/>
            </a:pPr>
            <a:r>
              <a:rPr lang="en-US" b="0" i="0" dirty="0">
                <a:effectLst/>
                <a:latin typeface="Calibri" panose="020F0502020204030204" pitchFamily="34" charset="0"/>
              </a:rPr>
              <a:t>Centennial is proud to be a part of a rich history of education in this province and in this city.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on the treaty lands and territory of the Mississauga’s of the Credit First Nation</a:t>
            </a:r>
            <a:br>
              <a:rPr lang="en-US" b="0" i="0" dirty="0">
                <a:effectLst/>
                <a:latin typeface="Calibri" panose="020F0502020204030204" pitchFamily="34" charset="0"/>
              </a:rPr>
            </a:br>
            <a:r>
              <a:rPr lang="en-US" b="0" i="0" dirty="0">
                <a:effectLst/>
                <a:latin typeface="Calibri" panose="020F0502020204030204" pitchFamily="34" charset="0"/>
              </a:rPr>
              <a:t>and pay tribute to their legacy and the legacy of all First Peoples of Canada, as we strengthen ties with</a:t>
            </a:r>
            <a:br>
              <a:rPr lang="en-US" b="0" i="0" dirty="0">
                <a:effectLst/>
                <a:latin typeface="Calibri" panose="020F0502020204030204" pitchFamily="34" charset="0"/>
              </a:rPr>
            </a:br>
            <a:r>
              <a:rPr lang="en-US" b="0" i="0" dirty="0">
                <a:effectLst/>
                <a:latin typeface="Calibri" panose="020F0502020204030204" pitchFamily="34" charset="0"/>
              </a:rPr>
              <a:t>the communities we serve and build the future through learning and through our graduates.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Today the traditional meeting place of Toronto is still home to many Indigenous People from across Turtle Island and</a:t>
            </a:r>
            <a:br>
              <a:rPr lang="en-US" b="0" i="0" dirty="0">
                <a:effectLst/>
                <a:latin typeface="Calibri" panose="020F0502020204030204" pitchFamily="34" charset="0"/>
              </a:rPr>
            </a:br>
            <a:r>
              <a:rPr lang="en-US" b="0" i="0" dirty="0">
                <a:effectLst/>
                <a:latin typeface="Calibri" panose="020F0502020204030204" pitchFamily="34" charset="0"/>
              </a:rPr>
              <a:t>we are grateful to have the opportunity to work in the communities that have grown in the treaty lands of the Mississauga’s.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all treaty people and accept our responsibility to honor all our relations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260902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a:p>
        </p:txBody>
      </p:sp>
    </p:spTree>
    <p:extLst>
      <p:ext uri="{BB962C8B-B14F-4D97-AF65-F5344CB8AC3E}">
        <p14:creationId xmlns:p14="http://schemas.microsoft.com/office/powerpoint/2010/main" val="57092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https://youtu.be/KJhlo6DtJIk</a:t>
            </a:r>
          </a:p>
          <a:p>
            <a:r>
              <a:rPr lang="en-US" b="0" i="0" dirty="0">
                <a:solidFill>
                  <a:srgbClr val="464646"/>
                </a:solidFill>
                <a:effectLst/>
                <a:latin typeface="Calibri" panose="020F0502020204030204" pitchFamily="34" charset="0"/>
              </a:rPr>
              <a:t>The pandemic has changed our lives in countless ways. </a:t>
            </a:r>
          </a:p>
          <a:p>
            <a:r>
              <a:rPr lang="en-US" b="0" i="0" dirty="0">
                <a:solidFill>
                  <a:srgbClr val="464646"/>
                </a:solidFill>
                <a:effectLst/>
                <a:latin typeface="Calibri" panose="020F0502020204030204" pitchFamily="34" charset="0"/>
              </a:rPr>
              <a:t>But will COVID-19 spell the end of globalization? </a:t>
            </a:r>
          </a:p>
          <a:p>
            <a:r>
              <a:rPr lang="en-US" b="0" i="0" dirty="0">
                <a:solidFill>
                  <a:srgbClr val="464646"/>
                </a:solidFill>
                <a:effectLst/>
                <a:latin typeface="Calibri" panose="020F0502020204030204" pitchFamily="34" charset="0"/>
              </a:rPr>
              <a:t>Watch the </a:t>
            </a:r>
            <a:r>
              <a:rPr lang="en-US" b="1" i="0" u="none" strike="noStrike" dirty="0">
                <a:solidFill>
                  <a:srgbClr val="03709B"/>
                </a:solidFill>
                <a:effectLst/>
                <a:latin typeface="Calibri" panose="020F0502020204030204" pitchFamily="34" charset="0"/>
                <a:hlinkClick r:id="rId3"/>
              </a:rPr>
              <a:t>video</a:t>
            </a:r>
            <a:r>
              <a:rPr lang="en-US" b="0" i="0" dirty="0">
                <a:solidFill>
                  <a:srgbClr val="464646"/>
                </a:solidFill>
                <a:effectLst/>
                <a:latin typeface="Calibri" panose="020F0502020204030204" pitchFamily="34" charset="0"/>
              </a:rPr>
              <a:t> from </a:t>
            </a:r>
            <a:r>
              <a:rPr lang="en-US" b="0" i="1" dirty="0">
                <a:solidFill>
                  <a:srgbClr val="464646"/>
                </a:solidFill>
                <a:effectLst/>
                <a:latin typeface="Calibri" panose="020F0502020204030204" pitchFamily="34" charset="0"/>
              </a:rPr>
              <a:t>The Economist</a:t>
            </a:r>
            <a:r>
              <a:rPr lang="en-US" b="0" i="0" dirty="0">
                <a:solidFill>
                  <a:srgbClr val="464646"/>
                </a:solidFill>
                <a:effectLst/>
                <a:latin typeface="Calibri" panose="020F0502020204030204" pitchFamily="34" charset="0"/>
              </a:rPr>
              <a:t> called </a:t>
            </a:r>
            <a:r>
              <a:rPr lang="en-US" b="0" i="1" dirty="0">
                <a:solidFill>
                  <a:srgbClr val="464646"/>
                </a:solidFill>
                <a:effectLst/>
                <a:latin typeface="Calibri" panose="020F0502020204030204" pitchFamily="34" charset="0"/>
              </a:rPr>
              <a:t>Will Covid-19 Kill Globalization?</a:t>
            </a:r>
          </a:p>
          <a:p>
            <a:r>
              <a:rPr lang="en-US" b="0" i="1" dirty="0">
                <a:solidFill>
                  <a:srgbClr val="464646"/>
                </a:solidFill>
                <a:effectLst/>
                <a:latin typeface="Calibri" panose="020F0502020204030204" pitchFamily="34" charset="0"/>
              </a:rPr>
              <a:t>F</a:t>
            </a:r>
            <a:r>
              <a:rPr lang="en-US" b="0" i="0" dirty="0">
                <a:solidFill>
                  <a:srgbClr val="464646"/>
                </a:solidFill>
                <a:effectLst/>
                <a:latin typeface="Calibri" panose="020F0502020204030204" pitchFamily="34" charset="0"/>
              </a:rPr>
              <a:t>ind out if we are nearing the end of an era. </a:t>
            </a:r>
          </a:p>
          <a:p>
            <a:r>
              <a:rPr lang="en-US" b="0" i="0" dirty="0">
                <a:solidFill>
                  <a:srgbClr val="464646"/>
                </a:solidFill>
                <a:effectLst/>
                <a:latin typeface="Calibri" panose="020F0502020204030204" pitchFamily="34" charset="0"/>
              </a:rPr>
              <a:t>(Source: The Economist, 2020)</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2440397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What comes to mind when you hear the term globalization? </a:t>
            </a:r>
          </a:p>
          <a:p>
            <a:pPr marL="181240" indent="-181240">
              <a:buFont typeface="Arial" panose="020B0604020202020204" pitchFamily="34" charset="0"/>
              <a:buChar char="•"/>
            </a:pPr>
            <a:r>
              <a:rPr lang="en-CA" dirty="0"/>
              <a:t>What things do you have access to that could be thought of as the result of globalization?</a:t>
            </a:r>
          </a:p>
          <a:p>
            <a:pPr marL="181240" indent="-181240">
              <a:buFont typeface="Arial" panose="020B0604020202020204" pitchFamily="34" charset="0"/>
              <a:buChar char="•"/>
            </a:pPr>
            <a:r>
              <a:rPr lang="en-CA" dirty="0"/>
              <a:t>Do you see globalization primarily as a positive or negative phenomenon?</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1363302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a:p>
        </p:txBody>
      </p:sp>
    </p:spTree>
    <p:extLst>
      <p:ext uri="{BB962C8B-B14F-4D97-AF65-F5344CB8AC3E}">
        <p14:creationId xmlns:p14="http://schemas.microsoft.com/office/powerpoint/2010/main" val="22677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pPr marL="181240" indent="-181240">
              <a:buFont typeface="Arial" panose="020B0604020202020204" pitchFamily="34" charset="0"/>
              <a:buChar char="•"/>
            </a:pPr>
            <a:r>
              <a:rPr lang="en-CA" dirty="0"/>
              <a:t>Globalization refers to the increasing integration of nations’ economies, trade, products, ideas, norms, and cultures.</a:t>
            </a:r>
          </a:p>
          <a:p>
            <a:pPr marL="181240" indent="-181240">
              <a:buFont typeface="Arial" panose="020B0604020202020204" pitchFamily="34" charset="0"/>
              <a:buChar char="•"/>
            </a:pPr>
            <a:r>
              <a:rPr lang="en-CA" dirty="0"/>
              <a:t>Rapid and dramatic improvements in transportation and telecommunications over the last 100 years has meant that ideas, people, and products can move around the world more quickly and effectively than was previously imagined.</a:t>
            </a:r>
          </a:p>
          <a:p>
            <a:pPr marL="181240" indent="-181240">
              <a:buFont typeface="Arial" panose="020B0604020202020204" pitchFamily="34" charset="0"/>
              <a:buChar char="•"/>
            </a:pPr>
            <a:endParaRPr lang="en-CA" dirty="0"/>
          </a:p>
          <a:p>
            <a:pPr marL="181240" indent="-181240">
              <a:buFont typeface="Arial" panose="020B0604020202020204" pitchFamily="34" charset="0"/>
              <a:buChar char="•"/>
            </a:pPr>
            <a:r>
              <a:rPr lang="en-CA" dirty="0"/>
              <a:t>Globalization Activity</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a:p>
        </p:txBody>
      </p:sp>
    </p:spTree>
    <p:extLst>
      <p:ext uri="{BB962C8B-B14F-4D97-AF65-F5344CB8AC3E}">
        <p14:creationId xmlns:p14="http://schemas.microsoft.com/office/powerpoint/2010/main" val="97618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Globalization has become a one-word-fits-all concept. </a:t>
            </a:r>
          </a:p>
          <a:p>
            <a:pPr marL="171450" indent="-171450">
              <a:buFont typeface="Arial" panose="020B0604020202020204" pitchFamily="34" charset="0"/>
              <a:buChar char="•"/>
            </a:pPr>
            <a:r>
              <a:rPr lang="en-US" dirty="0"/>
              <a:t>Put simply, it acknowledges that we are becoming increasingly connected economically, culturally, and politically. </a:t>
            </a:r>
          </a:p>
          <a:p>
            <a:pPr marL="171450" indent="-171450">
              <a:buFont typeface="Arial" panose="020B0604020202020204" pitchFamily="34" charset="0"/>
              <a:buChar char="•"/>
            </a:pPr>
            <a:r>
              <a:rPr lang="en-US" dirty="0"/>
              <a:t>We can see this shift in our everyday lives.</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143182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the start of the 20th century, colonial states like Canada put in place laws and policies to regulate perceived threats.</a:t>
            </a:r>
          </a:p>
          <a:p>
            <a:pPr marL="171450" indent="-171450">
              <a:buFont typeface="Arial" panose="020B0604020202020204" pitchFamily="34" charset="0"/>
              <a:buChar char="•"/>
            </a:pPr>
            <a:r>
              <a:rPr lang="en-US" dirty="0"/>
              <a:t>In Canada, these “threats” included Indigenous Peoples, Japanese and Chinese </a:t>
            </a:r>
            <a:r>
              <a:rPr lang="en-US" dirty="0" err="1"/>
              <a:t>labourers</a:t>
            </a:r>
            <a:r>
              <a:rPr lang="en-US" dirty="0"/>
              <a:t>, and mixed-raced populations. </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4208612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While globalization has benefited our lives in many ways, there is no guarantee that it will improve our lives or the lives of others.</a:t>
            </a:r>
          </a:p>
          <a:p>
            <a:pPr marL="171450" indent="-171450">
              <a:buFont typeface="Arial" panose="020B0604020202020204" pitchFamily="34" charset="0"/>
              <a:buChar char="•"/>
            </a:pPr>
            <a:r>
              <a:rPr lang="en-CA" dirty="0"/>
              <a:t>In subsequent units, we will explore some of the human, environmental, and economic costs of our increasingly interconnected world.</a:t>
            </a:r>
          </a:p>
          <a:p>
            <a:pPr marL="171450" indent="-171450">
              <a:buFont typeface="Arial" panose="020B0604020202020204" pitchFamily="34" charset="0"/>
              <a:buChar char="•"/>
            </a:pPr>
            <a:r>
              <a:rPr lang="en-CA" dirty="0"/>
              <a:t>Globalization contains no moral imperative to deal with these issues in a way that respects and engages the rights and responsibilities of all of us.</a:t>
            </a:r>
          </a:p>
          <a:p>
            <a:pPr marL="171450" indent="-171450">
              <a:buFont typeface="Arial" panose="020B0604020202020204" pitchFamily="34" charset="0"/>
              <a:buChar char="•"/>
            </a:pPr>
            <a:r>
              <a:rPr lang="en-CA" dirty="0"/>
              <a:t>Global citizenship, on the other hand, requires an ethical and moral commitment to principles of fairness and justice. </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1407922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15 Minute Break</a:t>
            </a:r>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1037439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77812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At its most basic level, Global Citizenship is the idea that we belong to a shared community of human beings.</a:t>
            </a:r>
          </a:p>
          <a:p>
            <a:pPr marL="171450" indent="-171450">
              <a:buFont typeface="Arial" panose="020B0604020202020204" pitchFamily="34" charset="0"/>
              <a:buChar char="•"/>
            </a:pPr>
            <a:r>
              <a:rPr lang="en-CA" dirty="0"/>
              <a:t>This means that we think of ourselves not strictly as citizens of a particular nation, but as citizens of the whole world.</a:t>
            </a:r>
          </a:p>
          <a:p>
            <a:pPr marL="171450" indent="-171450">
              <a:buFont typeface="Arial" panose="020B0604020202020204" pitchFamily="34" charset="0"/>
              <a:buChar char="•"/>
            </a:pPr>
            <a:r>
              <a:rPr lang="en-CA" dirty="0"/>
              <a:t>To understand the concept of global citizenship we need to begin with its foundations</a:t>
            </a:r>
          </a:p>
          <a:p>
            <a:pPr marL="171450" indent="-171450">
              <a:buFont typeface="Arial" panose="020B0604020202020204" pitchFamily="34" charset="0"/>
              <a:buChar char="•"/>
            </a:pPr>
            <a:r>
              <a:rPr lang="en-CA" dirty="0"/>
              <a:t>First we need to consider: what is a citizen?</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a:p>
        </p:txBody>
      </p:sp>
    </p:spTree>
    <p:extLst>
      <p:ext uri="{BB962C8B-B14F-4D97-AF65-F5344CB8AC3E}">
        <p14:creationId xmlns:p14="http://schemas.microsoft.com/office/powerpoint/2010/main" val="1405208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were able to travel through time, either forward or backward... :</a:t>
            </a:r>
          </a:p>
          <a:p>
            <a:pPr marL="171450" indent="-171450">
              <a:buFont typeface="Arial" panose="020B0604020202020204" pitchFamily="34" charset="0"/>
              <a:buChar char="•"/>
            </a:pPr>
            <a:r>
              <a:rPr lang="en-US" dirty="0"/>
              <a:t>Where would you go?</a:t>
            </a:r>
          </a:p>
          <a:p>
            <a:pPr marL="171450" indent="-171450">
              <a:buFont typeface="Arial" panose="020B0604020202020204" pitchFamily="34" charset="0"/>
              <a:buChar char="•"/>
            </a:pPr>
            <a:r>
              <a:rPr lang="en-US" dirty="0"/>
              <a:t>If backward, to which time period? Why?</a:t>
            </a:r>
          </a:p>
          <a:p>
            <a:pPr marL="171450" indent="-171450">
              <a:buFont typeface="Arial" panose="020B0604020202020204" pitchFamily="34" charset="0"/>
              <a:buChar char="•"/>
            </a:pPr>
            <a:r>
              <a:rPr lang="en-US" dirty="0"/>
              <a:t>If there was a person you could go back in time and meet, who would it be, and why?</a:t>
            </a:r>
          </a:p>
          <a:p>
            <a:pPr marL="171450" indent="-171450">
              <a:buFont typeface="Arial" panose="020B0604020202020204" pitchFamily="34" charset="0"/>
              <a:buChar char="•"/>
            </a:pPr>
            <a:r>
              <a:rPr lang="en-US" dirty="0"/>
              <a:t>Would you just want to visit and come back, or would you stay?"</a:t>
            </a:r>
          </a:p>
          <a:p>
            <a:pPr marL="171450" indent="-171450">
              <a:buFont typeface="Arial" panose="020B0604020202020204" pitchFamily="34" charset="0"/>
              <a:buChar char="•"/>
            </a:pPr>
            <a:r>
              <a:rPr lang="en-US" dirty="0"/>
              <a:t>How are things different then compared to now in terms of </a:t>
            </a:r>
            <a:r>
              <a:rPr lang="en-US" b="1" dirty="0"/>
              <a:t>Globalization</a:t>
            </a:r>
            <a:r>
              <a:rPr lang="en-US" dirty="0"/>
              <a:t>?</a:t>
            </a:r>
          </a:p>
          <a:p>
            <a:pPr marL="171450" indent="-171450">
              <a:buFont typeface="Arial" panose="020B0604020202020204" pitchFamily="34" charset="0"/>
              <a:buChar char="•"/>
            </a:pPr>
            <a:r>
              <a:rPr lang="en-US" b="1" dirty="0">
                <a:solidFill>
                  <a:srgbClr val="0070C0"/>
                </a:solidFill>
              </a:rPr>
              <a:t>Each person must present someone different</a:t>
            </a:r>
            <a:br>
              <a:rPr lang="en-US" b="1" dirty="0">
                <a:solidFill>
                  <a:srgbClr val="0070C0"/>
                </a:solidFill>
              </a:rPr>
            </a:br>
            <a:r>
              <a:rPr lang="en-US" b="1" dirty="0">
                <a:solidFill>
                  <a:srgbClr val="0070C0"/>
                </a:solidFill>
              </a:rPr>
              <a:t> from your group </a:t>
            </a:r>
            <a:endParaRPr lang="en-CA" b="1" dirty="0">
              <a:solidFill>
                <a:srgbClr val="0070C0"/>
              </a:solidFill>
            </a:endParaRP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a:p>
        </p:txBody>
      </p:sp>
    </p:spTree>
    <p:extLst>
      <p:ext uri="{BB962C8B-B14F-4D97-AF65-F5344CB8AC3E}">
        <p14:creationId xmlns:p14="http://schemas.microsoft.com/office/powerpoint/2010/main" val="402649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Questions …</a:t>
            </a:r>
          </a:p>
        </p:txBody>
      </p:sp>
      <p:sp>
        <p:nvSpPr>
          <p:cNvPr id="4" name="Slide Number Placeholder 3"/>
          <p:cNvSpPr>
            <a:spLocks noGrp="1"/>
          </p:cNvSpPr>
          <p:nvPr>
            <p:ph type="sldNum" sz="quarter" idx="5"/>
          </p:nvPr>
        </p:nvSpPr>
        <p:spPr/>
        <p:txBody>
          <a:bodyPr/>
          <a:lstStyle/>
          <a:p>
            <a:fld id="{C18A9418-D4C5-4ED9-8A24-7145815518C2}" type="slidenum">
              <a:rPr lang="en-CA" smtClean="0"/>
              <a:t>31</a:t>
            </a:fld>
            <a:endParaRPr lang="en-CA"/>
          </a:p>
        </p:txBody>
      </p:sp>
    </p:spTree>
    <p:extLst>
      <p:ext uri="{BB962C8B-B14F-4D97-AF65-F5344CB8AC3E}">
        <p14:creationId xmlns:p14="http://schemas.microsoft.com/office/powerpoint/2010/main" val="2076217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At its most basic level, Global Citizenship is the idea that we belong to a shared community of human beings.</a:t>
            </a:r>
          </a:p>
          <a:p>
            <a:pPr marL="181240" indent="-181240">
              <a:buFont typeface="Arial" panose="020B0604020202020204" pitchFamily="34" charset="0"/>
              <a:buChar char="•"/>
            </a:pPr>
            <a:r>
              <a:rPr lang="en-CA" dirty="0"/>
              <a:t>This means that we think of ourselves not strictly as citizens of a particular nation, but as citizens of the whole world.</a:t>
            </a:r>
          </a:p>
          <a:p>
            <a:pPr marL="181240" indent="-181240">
              <a:buFont typeface="Arial" panose="020B0604020202020204" pitchFamily="34" charset="0"/>
              <a:buChar char="•"/>
            </a:pPr>
            <a:r>
              <a:rPr lang="en-CA" dirty="0"/>
              <a:t>To understand the concept of global citizenship we need to begin with its foundations</a:t>
            </a:r>
          </a:p>
          <a:p>
            <a:pPr marL="181240" indent="-181240">
              <a:buFont typeface="Arial" panose="020B0604020202020204" pitchFamily="34" charset="0"/>
              <a:buChar char="•"/>
            </a:pPr>
            <a:r>
              <a:rPr lang="en-CA" dirty="0"/>
              <a:t>First we need to consider: what is a citizen?</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876528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300" dirty="0">
                <a:solidFill>
                  <a:srgbClr val="000000"/>
                </a:solidFill>
                <a:latin typeface="+mn-lt"/>
              </a:rPr>
              <a:t>Land Acknowledgements</a:t>
            </a:r>
          </a:p>
          <a:p>
            <a:pPr marL="0" indent="0">
              <a:buFont typeface="Arial" panose="020B0604020202020204" pitchFamily="34" charset="0"/>
              <a:buNone/>
            </a:pPr>
            <a:r>
              <a:rPr lang="en-US" sz="1300" dirty="0">
                <a:solidFill>
                  <a:srgbClr val="000000"/>
                </a:solidFill>
                <a:latin typeface="+mn-lt"/>
              </a:rPr>
              <a:t>Although we do land acknowledgments lets think a little deeper on their meaning and why we do them </a:t>
            </a:r>
          </a:p>
          <a:p>
            <a:pPr marL="181240" indent="-181240">
              <a:buFont typeface="Arial" panose="020B0604020202020204" pitchFamily="34" charset="0"/>
              <a:buChar char="•"/>
            </a:pPr>
            <a:r>
              <a:rPr lang="en-US" sz="1300" dirty="0">
                <a:solidFill>
                  <a:srgbClr val="000000"/>
                </a:solidFill>
                <a:latin typeface="+mn-lt"/>
              </a:rPr>
              <a:t>This video depicts a land acknowledgment that takes place at a theatre and the reaction of one of the audience members.</a:t>
            </a:r>
          </a:p>
          <a:p>
            <a:pPr marL="181240" indent="-181240">
              <a:buFont typeface="Arial" panose="020B0604020202020204" pitchFamily="34" charset="0"/>
              <a:buChar char="•"/>
            </a:pPr>
            <a:r>
              <a:rPr lang="en-US" sz="1300" dirty="0">
                <a:solidFill>
                  <a:srgbClr val="000000"/>
                </a:solidFill>
                <a:latin typeface="+mn-lt"/>
              </a:rPr>
              <a:t>Using the form of comedy, this video asks a critical question about our responsibilities as citizens and residents of Canada.</a:t>
            </a:r>
          </a:p>
          <a:p>
            <a:pPr marL="181240" indent="-181240">
              <a:buFont typeface="Arial" panose="020B0604020202020204" pitchFamily="34" charset="0"/>
              <a:buChar char="•"/>
            </a:pPr>
            <a:r>
              <a:rPr lang="en-US" sz="1300" dirty="0">
                <a:solidFill>
                  <a:srgbClr val="000000"/>
                </a:solidFill>
                <a:latin typeface="+mn-lt"/>
              </a:rPr>
              <a:t>It also demonstrates how studying global citizenship builds the knowledge and skills required to work towards more equal and just societies. (Source: CBC Comedy, 2019)</a:t>
            </a:r>
          </a:p>
          <a:p>
            <a:pPr marL="181240" indent="-181240">
              <a:buFont typeface="Arial" panose="020B0604020202020204" pitchFamily="34" charset="0"/>
              <a:buChar char="•"/>
            </a:pPr>
            <a:endParaRPr lang="en-US" sz="1300" dirty="0">
              <a:solidFill>
                <a:srgbClr val="000000"/>
              </a:solidFill>
              <a:latin typeface="+mn-lt"/>
            </a:endParaRPr>
          </a:p>
          <a:p>
            <a:pPr marL="181240" indent="-181240">
              <a:buFont typeface="Arial" panose="020B0604020202020204" pitchFamily="34" charset="0"/>
              <a:buChar char="•"/>
            </a:pPr>
            <a:r>
              <a:rPr lang="en-US" sz="1300" dirty="0">
                <a:solidFill>
                  <a:srgbClr val="215E9F"/>
                </a:solidFill>
                <a:latin typeface="+mn-lt"/>
              </a:rPr>
              <a:t>https: //www.youtube.com/watch?v=xlG17C19nYo</a:t>
            </a:r>
            <a:endParaRPr lang="en-CA" dirty="0">
              <a:latin typeface="+mn-lt"/>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207416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At its most basic level, Global Citizenship is the idea that we belong to a shared community of human beings.</a:t>
            </a:r>
          </a:p>
          <a:p>
            <a:pPr marL="181240" indent="-181240">
              <a:buFont typeface="Arial" panose="020B0604020202020204" pitchFamily="34" charset="0"/>
              <a:buChar char="•"/>
            </a:pPr>
            <a:r>
              <a:rPr lang="en-CA" dirty="0"/>
              <a:t>This means that we think of ourselves not strictly as citizens of a particular nation, but as citizens of the whole world.</a:t>
            </a:r>
          </a:p>
          <a:p>
            <a:pPr marL="181240" indent="-181240">
              <a:buFont typeface="Arial" panose="020B0604020202020204" pitchFamily="34" charset="0"/>
              <a:buChar char="•"/>
            </a:pPr>
            <a:r>
              <a:rPr lang="en-CA" dirty="0"/>
              <a:t>To understand the concept of global citizenship we need to begin with its foundations</a:t>
            </a:r>
          </a:p>
          <a:p>
            <a:pPr marL="181240" indent="-181240">
              <a:buFont typeface="Arial" panose="020B0604020202020204" pitchFamily="34" charset="0"/>
              <a:buChar char="•"/>
            </a:pPr>
            <a:r>
              <a:rPr lang="en-CA" dirty="0"/>
              <a:t>First we need to consider: what is a citizen?</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a:p>
        </p:txBody>
      </p:sp>
    </p:spTree>
    <p:extLst>
      <p:ext uri="{BB962C8B-B14F-4D97-AF65-F5344CB8AC3E}">
        <p14:creationId xmlns:p14="http://schemas.microsoft.com/office/powerpoint/2010/main" val="2619072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Citizenship usually denotes a national identity.</a:t>
            </a:r>
          </a:p>
          <a:p>
            <a:pPr marL="181240" indent="-181240">
              <a:buFont typeface="Arial" panose="020B0604020202020204" pitchFamily="34" charset="0"/>
              <a:buChar char="•"/>
            </a:pPr>
            <a:r>
              <a:rPr lang="en-CA" dirty="0"/>
              <a:t>It is an acknowledgement of a belonging to a particular country.</a:t>
            </a:r>
          </a:p>
          <a:p>
            <a:pPr marL="181240" indent="-181240">
              <a:buFont typeface="Arial" panose="020B0604020202020204" pitchFamily="34" charset="0"/>
              <a:buChar char="•"/>
            </a:pPr>
            <a:r>
              <a:rPr lang="en-CA" dirty="0"/>
              <a:t>And as part of that belonging, the citizen carries a specific set of rights and responsibilities.</a:t>
            </a:r>
          </a:p>
          <a:p>
            <a:pPr marL="181240" indent="-181240">
              <a:buFont typeface="Arial" panose="020B0604020202020204" pitchFamily="34" charset="0"/>
              <a:buChar char="•"/>
            </a:pPr>
            <a:r>
              <a:rPr lang="en-CA" dirty="0"/>
              <a:t>Using Canada as an example, what are the rights and responsibilities of a Canadian citizen?</a:t>
            </a:r>
          </a:p>
          <a:p>
            <a:pPr marL="0" indent="0">
              <a:buFont typeface="Arial" panose="020B0604020202020204" pitchFamily="34" charset="0"/>
              <a:buNone/>
            </a:pPr>
            <a:r>
              <a:rPr lang="en-CA" dirty="0"/>
              <a:t>[possible activity/discussion]</a:t>
            </a:r>
          </a:p>
          <a:p>
            <a:pPr marL="181240" indent="-181240">
              <a:buFont typeface="Arial" panose="020B0604020202020204" pitchFamily="34" charset="0"/>
              <a:buChar char="•"/>
            </a:pPr>
            <a:endParaRPr lang="en-CA" dirty="0"/>
          </a:p>
          <a:p>
            <a:pPr marL="181240" indent="-18124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a:p>
        </p:txBody>
      </p:sp>
    </p:spTree>
    <p:extLst>
      <p:ext uri="{BB962C8B-B14F-4D97-AF65-F5344CB8AC3E}">
        <p14:creationId xmlns:p14="http://schemas.microsoft.com/office/powerpoint/2010/main" val="4279468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https://youtu.be/IYIpLU2uhNA</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a:p>
        </p:txBody>
      </p:sp>
    </p:spTree>
    <p:extLst>
      <p:ext uri="{BB962C8B-B14F-4D97-AF65-F5344CB8AC3E}">
        <p14:creationId xmlns:p14="http://schemas.microsoft.com/office/powerpoint/2010/main" val="2688363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some of the rights and responsibilities of Canadian citizens-</a:t>
            </a:r>
          </a:p>
          <a:p>
            <a:r>
              <a:rPr lang="en-CA" dirty="0"/>
              <a:t>Rights:</a:t>
            </a:r>
          </a:p>
          <a:p>
            <a:pPr marL="664546" lvl="1" indent="-181240">
              <a:buFont typeface="Arial" panose="020B0604020202020204" pitchFamily="34" charset="0"/>
              <a:buChar char="•"/>
            </a:pPr>
            <a:r>
              <a:rPr lang="en-CA" dirty="0"/>
              <a:t>Voting</a:t>
            </a:r>
          </a:p>
          <a:p>
            <a:pPr marL="664546" lvl="1" indent="-181240">
              <a:buFont typeface="Arial" panose="020B0604020202020204" pitchFamily="34" charset="0"/>
              <a:buChar char="•"/>
            </a:pPr>
            <a:r>
              <a:rPr lang="en-CA" dirty="0"/>
              <a:t>Freedom of conscience and religion</a:t>
            </a:r>
          </a:p>
          <a:p>
            <a:pPr marL="664546" lvl="1" indent="-181240">
              <a:buFont typeface="Arial" panose="020B0604020202020204" pitchFamily="34" charset="0"/>
              <a:buChar char="•"/>
            </a:pPr>
            <a:r>
              <a:rPr lang="en-CA" dirty="0"/>
              <a:t>Freedom of thought, belief, opinion, and expression</a:t>
            </a:r>
          </a:p>
          <a:p>
            <a:pPr marL="664546" lvl="1" indent="-181240">
              <a:buFont typeface="Arial" panose="020B0604020202020204" pitchFamily="34" charset="0"/>
              <a:buChar char="•"/>
            </a:pPr>
            <a:r>
              <a:rPr lang="en-CA" dirty="0"/>
              <a:t>Freedom of peaceful assembly</a:t>
            </a:r>
          </a:p>
          <a:p>
            <a:pPr marL="664546" lvl="1" indent="-181240">
              <a:buFont typeface="Arial" panose="020B0604020202020204" pitchFamily="34" charset="0"/>
              <a:buChar char="•"/>
            </a:pPr>
            <a:r>
              <a:rPr lang="en-CA" dirty="0"/>
              <a:t>Freedom of association</a:t>
            </a:r>
          </a:p>
          <a:p>
            <a:r>
              <a:rPr lang="en-CA" dirty="0"/>
              <a:t>Responsibilities:</a:t>
            </a:r>
          </a:p>
          <a:p>
            <a:pPr marL="664546" lvl="1" indent="-181240">
              <a:buFont typeface="Arial" panose="020B0604020202020204" pitchFamily="34" charset="0"/>
              <a:buChar char="•"/>
            </a:pPr>
            <a:r>
              <a:rPr lang="en-CA" dirty="0"/>
              <a:t>Voting</a:t>
            </a:r>
          </a:p>
          <a:p>
            <a:pPr marL="664546" lvl="1" indent="-181240">
              <a:buFont typeface="Arial" panose="020B0604020202020204" pitchFamily="34" charset="0"/>
              <a:buChar char="•"/>
            </a:pPr>
            <a:r>
              <a:rPr lang="en-CA" dirty="0"/>
              <a:t>Obeying the law</a:t>
            </a:r>
          </a:p>
          <a:p>
            <a:pPr marL="664546" lvl="1" indent="-181240">
              <a:buFont typeface="Arial" panose="020B0604020202020204" pitchFamily="34" charset="0"/>
              <a:buChar char="•"/>
            </a:pPr>
            <a:r>
              <a:rPr lang="en-CA" dirty="0"/>
              <a:t>Taking responsibility for oneself and one’s family</a:t>
            </a:r>
          </a:p>
          <a:p>
            <a:pPr marL="664546" lvl="1" indent="-181240">
              <a:buFont typeface="Arial" panose="020B0604020202020204" pitchFamily="34" charset="0"/>
              <a:buChar char="•"/>
            </a:pPr>
            <a:r>
              <a:rPr lang="en-CA" dirty="0"/>
              <a:t>Protecting the nation’s heritage and environment</a:t>
            </a:r>
          </a:p>
          <a:p>
            <a:pPr marL="664546" lvl="1" indent="-181240">
              <a:buFont typeface="Arial" panose="020B0604020202020204" pitchFamily="34" charset="0"/>
              <a:buChar char="•"/>
            </a:pPr>
            <a:r>
              <a:rPr lang="en-CA" dirty="0"/>
              <a:t>Defending Canada</a:t>
            </a:r>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a:p>
        </p:txBody>
      </p:sp>
    </p:spTree>
    <p:extLst>
      <p:ext uri="{BB962C8B-B14F-4D97-AF65-F5344CB8AC3E}">
        <p14:creationId xmlns:p14="http://schemas.microsoft.com/office/powerpoint/2010/main" val="3085929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2022-04-29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2022-04-29</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ixabay.com/illustrations/background-data-network-web-322870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nc-sa/4.0/" TargetMode="External"/><Relationship Id="rId4" Type="http://schemas.openxmlformats.org/officeDocument/2006/relationships/hyperlink" Target="http://www.hiprofil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ommons.wikimedia.org/wiki/File:Gaetano_Gandolfi_-_Alexander_and_Diogenes.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en.wikipedia.org/wiki/Statue_of_Diogenes" TargetMode="Externa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reepik.com/photos/globe-han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en.wikipedia.org/wiki/Immanuel_Kant#/media/File:Immanuel_Kant_3.jpg" TargetMode="Externa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en.wikipedia.org/wiki/Immanuel_Kant#/media/File:Immanuel_Kant_3.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unsplash.com/s/photos/welcome-happy-smiling?utm_source=unsplash&amp;utm_medium=referral&amp;utm_content=creditCopyText" TargetMode="External"/><Relationship Id="rId4" Type="http://schemas.openxmlformats.org/officeDocument/2006/relationships/hyperlink" Target="https://unsplash.com/@joshdatsu?utm_source=unsplash&amp;utm_medium=referral&amp;utm_content=creditCopyTe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creativecommons.org/licenses/by-nc-sa/4.0/" TargetMode="External"/><Relationship Id="rId4" Type="http://schemas.openxmlformats.org/officeDocument/2006/relationships/hyperlink" Target="http://www.hiprofile.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pexels.com/@angela-roma/" TargetMode="External"/><Relationship Id="rId4" Type="http://schemas.openxmlformats.org/officeDocument/2006/relationships/hyperlink" Target="https://www.pexels.com/photo/crop-woman-showing-paper-cup-731922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vecteezy.com/free-vector/canada-ma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1445489" TargetMode="External"/><Relationship Id="rId4" Type="http://schemas.openxmlformats.org/officeDocument/2006/relationships/hyperlink" Target="https://pixabay.com/users/geralt-9301/?utm_source=link-attribution&amp;utm_medium=referral&amp;utm_campaign=image&amp;utm_content=1445489"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ideo" Target="https://www.youtube.com/embed/KJhlo6DtJIk?feature=oembed" TargetMode="External"/><Relationship Id="rId6" Type="http://schemas.openxmlformats.org/officeDocument/2006/relationships/image" Target="../media/image24.jpeg"/><Relationship Id="rId5" Type="http://schemas.openxmlformats.org/officeDocument/2006/relationships/hyperlink" Target="https://youtu.be/KJhlo6DtJIk" TargetMode="Externa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3537401" TargetMode="External"/><Relationship Id="rId4" Type="http://schemas.openxmlformats.org/officeDocument/2006/relationships/hyperlink" Target="https://pixabay.com/users/geralt-9301/?utm_source=link-attribution&amp;utm_medium=referral&amp;utm_campaign=image&amp;utm_content=353740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pixabay.com/?utm_source=link-attribution&amp;utm_medium=referral&amp;utm_campaign=image&amp;utm_content=3537401" TargetMode="External"/><Relationship Id="rId5" Type="http://schemas.openxmlformats.org/officeDocument/2006/relationships/hyperlink" Target="https://pixabay.com/users/geralt-9301/?utm_source=link-attribution&amp;utm_medium=referral&amp;utm_campaign=image&amp;utm_content=3537401" TargetMode="Externa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users/geralt-9301/?utm_source=link-attribution&amp;utm_medium=referral&amp;utm_campaign=image&amp;utm_content=245784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pixabay.com/?utm_source=link-attribution&amp;utm_medium=referral&amp;utm_campaign=image&amp;utm_content=245784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creativecommons.org/licenses/by-nc-sa/4.0/" TargetMode="External"/><Relationship Id="rId5" Type="http://schemas.openxmlformats.org/officeDocument/2006/relationships/hyperlink" Target="http://www.hiprofile.com/" TargetMode="Externa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creativecommons.org/licenses/by-nc-sa/4.0/" TargetMode="External"/><Relationship Id="rId4" Type="http://schemas.openxmlformats.org/officeDocument/2006/relationships/hyperlink" Target="http://www.hiprofile.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1908381" TargetMode="External"/><Relationship Id="rId4" Type="http://schemas.openxmlformats.org/officeDocument/2006/relationships/hyperlink" Target="https://pixabay.com/users/madartzgraphics-3575871/?utm_source=link-attribution&amp;utm_medium=referral&amp;utm_campaign=image&amp;utm_content=190838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pexels.com/photo/shallow-focus-photography-of-cafe-late-98261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www.hiprofil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reativecommons.org/licenses/by-nc-sa/4.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pixabay.com/illustrations/time-clock-head-face-view-outlook-309869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s://www.freepik.com/vectors/question-marks" TargetMode="External"/><Relationship Id="rId5" Type="http://schemas.openxmlformats.org/officeDocument/2006/relationships/hyperlink" Target="https://www.freepik.com/free-vector/white-question-mark-background-minimal-style_8162788.htm" TargetMode="Externa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free-vector/isometric-education-illustration-with-books_17714266.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www.freepik.com/macrovector"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xlG17C19nYo?feature=oembed" TargetMode="External"/><Relationship Id="rId6" Type="http://schemas.openxmlformats.org/officeDocument/2006/relationships/image" Target="../media/image5.jpeg"/><Relationship Id="rId5" Type="http://schemas.openxmlformats.org/officeDocument/2006/relationships/hyperlink" Target="https://youtu.be/xlG17C19nYo" TargetMode="Externa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freepik.com/free-photo/diverse-friends-using-digital-devices_13300596.htm" TargetMode="External"/><Relationship Id="rId4" Type="http://schemas.openxmlformats.org/officeDocument/2006/relationships/hyperlink" Target="https://www.freepik.com/photos/globe-han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pexels.com/photo/man-love-people-woman-7220589/"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ideo" Target="https://www.youtube.com/embed/IYIpLU2uhNA?feature=oembed" TargetMode="External"/><Relationship Id="rId6" Type="http://schemas.openxmlformats.org/officeDocument/2006/relationships/image" Target="../media/image9.jpeg"/><Relationship Id="rId5" Type="http://schemas.openxmlformats.org/officeDocument/2006/relationships/hyperlink" Target="https://youtu.be/IYIpLU2uhNA" TargetMode="Externa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www.freepik.com/vectors/legal-advice" TargetMode="External"/><Relationship Id="rId4" Type="http://schemas.openxmlformats.org/officeDocument/2006/relationships/hyperlink" Target="https://www.freepik.com/free-vector/legal-advice-isometric-landing-page_12900240.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BFFEBE7-233F-43F4-822E-782D2FBD99FC}"/>
              </a:ext>
            </a:extLst>
          </p:cNvPr>
          <p:cNvSpPr/>
          <p:nvPr/>
        </p:nvSpPr>
        <p:spPr>
          <a:xfrm>
            <a:off x="-1" y="4590596"/>
            <a:ext cx="12258903" cy="226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6278045C-6F53-4340-85F3-3BC7F1E52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919"/>
            <a:ext cx="12192000" cy="5181600"/>
          </a:xfrm>
          <a:prstGeom prst="rect">
            <a:avLst/>
          </a:prstGeom>
        </p:spPr>
      </p:pic>
      <p:sp>
        <p:nvSpPr>
          <p:cNvPr id="5" name="Rectangle 4">
            <a:extLst>
              <a:ext uri="{FF2B5EF4-FFF2-40B4-BE49-F238E27FC236}">
                <a16:creationId xmlns:a16="http://schemas.microsoft.com/office/drawing/2014/main" id="{E16B833D-B79F-4C62-B38B-19FFB001A524}"/>
              </a:ext>
            </a:extLst>
          </p:cNvPr>
          <p:cNvSpPr/>
          <p:nvPr/>
        </p:nvSpPr>
        <p:spPr>
          <a:xfrm>
            <a:off x="-22225" y="-199381"/>
            <a:ext cx="12214225" cy="7049444"/>
          </a:xfrm>
          <a:prstGeom prst="rect">
            <a:avLst/>
          </a:prstGeom>
          <a:gradFill>
            <a:gsLst>
              <a:gs pos="30000">
                <a:schemeClr val="tx1">
                  <a:alpha val="33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0" y="3429000"/>
            <a:ext cx="12169776" cy="1161596"/>
          </a:xfrm>
        </p:spPr>
        <p:txBody>
          <a:bodyPr>
            <a:normAutofit fontScale="90000"/>
          </a:bodyPr>
          <a:lstStyle/>
          <a:p>
            <a:r>
              <a:rPr lang="en-CA" sz="8000" dirty="0">
                <a:ln w="19050">
                  <a:solidFill>
                    <a:schemeClr val="bg1"/>
                  </a:solidFill>
                </a:ln>
                <a:solidFill>
                  <a:schemeClr val="bg1">
                    <a:lumMod val="95000"/>
                  </a:schemeClr>
                </a:solidFill>
              </a:rPr>
              <a:t>Global Citizenship &amp; GLOBALIZATION</a:t>
            </a:r>
          </a:p>
        </p:txBody>
      </p:sp>
      <p:sp>
        <p:nvSpPr>
          <p:cNvPr id="4" name="Title 1">
            <a:extLst>
              <a:ext uri="{FF2B5EF4-FFF2-40B4-BE49-F238E27FC236}">
                <a16:creationId xmlns:a16="http://schemas.microsoft.com/office/drawing/2014/main" id="{3BD9AF57-62C3-4110-BD75-B5F6A1A06C42}"/>
              </a:ext>
            </a:extLst>
          </p:cNvPr>
          <p:cNvSpPr txBox="1">
            <a:spLocks/>
          </p:cNvSpPr>
          <p:nvPr/>
        </p:nvSpPr>
        <p:spPr>
          <a:xfrm>
            <a:off x="341312" y="4726267"/>
            <a:ext cx="11479214" cy="166881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dirty="0">
                <a:solidFill>
                  <a:schemeClr val="bg1"/>
                </a:solidFill>
              </a:rPr>
              <a:t>GNED 500</a:t>
            </a:r>
          </a:p>
          <a:p>
            <a:r>
              <a:rPr lang="en-CA" dirty="0">
                <a:solidFill>
                  <a:schemeClr val="bg1"/>
                </a:solidFill>
              </a:rPr>
              <a:t>WEEK 2</a:t>
            </a:r>
          </a:p>
        </p:txBody>
      </p:sp>
      <p:sp>
        <p:nvSpPr>
          <p:cNvPr id="9" name="TextBox 8">
            <a:hlinkClick r:id="rId4"/>
            <a:extLst>
              <a:ext uri="{FF2B5EF4-FFF2-40B4-BE49-F238E27FC236}">
                <a16:creationId xmlns:a16="http://schemas.microsoft.com/office/drawing/2014/main" id="{B96C429C-6C05-4D1D-856E-42396ED5FEAB}"/>
              </a:ext>
            </a:extLst>
          </p:cNvPr>
          <p:cNvSpPr txBox="1"/>
          <p:nvPr/>
        </p:nvSpPr>
        <p:spPr>
          <a:xfrm>
            <a:off x="341313" y="6288777"/>
            <a:ext cx="2986996" cy="369332"/>
          </a:xfrm>
          <a:prstGeom prst="rect">
            <a:avLst/>
          </a:prstGeom>
          <a:noFill/>
        </p:spPr>
        <p:txBody>
          <a:bodyPr wrap="square">
            <a:spAutoFit/>
          </a:bodyPr>
          <a:lstStyle/>
          <a:p>
            <a:r>
              <a:rPr lang="en-CA" b="1" dirty="0">
                <a:solidFill>
                  <a:schemeClr val="bg1"/>
                </a:solidFill>
              </a:rPr>
              <a:t>Image by Pixabay.com</a:t>
            </a:r>
          </a:p>
        </p:txBody>
      </p:sp>
    </p:spTree>
    <p:extLst>
      <p:ext uri="{BB962C8B-B14F-4D97-AF65-F5344CB8AC3E}">
        <p14:creationId xmlns:p14="http://schemas.microsoft.com/office/powerpoint/2010/main" val="1642529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58427" y="1766059"/>
            <a:ext cx="6254858" cy="4351338"/>
          </a:xfrm>
        </p:spPr>
        <p:txBody>
          <a:bodyPr>
            <a:normAutofit/>
          </a:bodyPr>
          <a:lstStyle/>
          <a:p>
            <a:pPr marL="0" indent="0">
              <a:buNone/>
              <a:tabLst>
                <a:tab pos="263525" algn="l"/>
              </a:tabLst>
            </a:pPr>
            <a:r>
              <a:rPr lang="en-CA" sz="2400" b="1" i="1" dirty="0"/>
              <a:t>How might we start to think of a global citizen?</a:t>
            </a:r>
          </a:p>
          <a:p>
            <a:r>
              <a:rPr lang="en-CA" sz="2400" dirty="0"/>
              <a:t>Do you need to travel to be a global citizen?</a:t>
            </a:r>
          </a:p>
          <a:p>
            <a:r>
              <a:rPr lang="en-CA" sz="2400" dirty="0"/>
              <a:t>Do you need to have friends or family in different countries?</a:t>
            </a:r>
          </a:p>
          <a:p>
            <a:r>
              <a:rPr lang="en-CA" sz="2400" dirty="0"/>
              <a:t>Can you live in one location your whole life</a:t>
            </a:r>
            <a:br>
              <a:rPr lang="en-CA" sz="2400" dirty="0"/>
            </a:br>
            <a:r>
              <a:rPr lang="en-CA" sz="2400" dirty="0"/>
              <a:t> and still consider yourself a global citizen?</a:t>
            </a:r>
          </a:p>
          <a:p>
            <a:endParaRPr lang="en-CA" sz="2400" dirty="0"/>
          </a:p>
          <a:p>
            <a:r>
              <a:rPr lang="en-CA" sz="2400" b="1" dirty="0">
                <a:solidFill>
                  <a:schemeClr val="accent6">
                    <a:lumMod val="50000"/>
                  </a:schemeClr>
                </a:solidFill>
              </a:rPr>
              <a:t>Let’s take a look at the person who is considered the first global citizen…</a:t>
            </a:r>
          </a:p>
        </p:txBody>
      </p:sp>
      <p:sp>
        <p:nvSpPr>
          <p:cNvPr id="4" name="Title 1">
            <a:extLst>
              <a:ext uri="{FF2B5EF4-FFF2-40B4-BE49-F238E27FC236}">
                <a16:creationId xmlns:a16="http://schemas.microsoft.com/office/drawing/2014/main" id="{BDD78105-8BC5-45FC-AA7C-FB5F0FC77293}"/>
              </a:ext>
            </a:extLst>
          </p:cNvPr>
          <p:cNvSpPr>
            <a:spLocks noGrp="1"/>
          </p:cNvSpPr>
          <p:nvPr>
            <p:ph type="title"/>
          </p:nvPr>
        </p:nvSpPr>
        <p:spPr>
          <a:xfrm>
            <a:off x="371475" y="218591"/>
            <a:ext cx="10773905" cy="1325563"/>
          </a:xfrm>
        </p:spPr>
        <p:txBody>
          <a:bodyPr>
            <a:normAutofit/>
          </a:bodyPr>
          <a:lstStyle/>
          <a:p>
            <a:r>
              <a:rPr lang="en-CA" sz="8000" dirty="0">
                <a:latin typeface="Alégre Sans" panose="02060606060101040101" pitchFamily="18" charset="0"/>
              </a:rPr>
              <a:t>Rights and Responsibilities</a:t>
            </a:r>
          </a:p>
        </p:txBody>
      </p:sp>
      <p:grpSp>
        <p:nvGrpSpPr>
          <p:cNvPr id="2" name="Group 1">
            <a:extLst>
              <a:ext uri="{FF2B5EF4-FFF2-40B4-BE49-F238E27FC236}">
                <a16:creationId xmlns:a16="http://schemas.microsoft.com/office/drawing/2014/main" id="{DFBC1A6E-AC7D-4B2A-9830-4502D6808E46}"/>
              </a:ext>
            </a:extLst>
          </p:cNvPr>
          <p:cNvGrpSpPr/>
          <p:nvPr/>
        </p:nvGrpSpPr>
        <p:grpSpPr>
          <a:xfrm>
            <a:off x="371475" y="1766059"/>
            <a:ext cx="5101541" cy="4984566"/>
            <a:chOff x="371475" y="1766059"/>
            <a:chExt cx="5101541" cy="4984566"/>
          </a:xfrm>
        </p:grpSpPr>
        <p:pic>
          <p:nvPicPr>
            <p:cNvPr id="10244" name="Picture 4" descr="Word Cloud">
              <a:extLst>
                <a:ext uri="{FF2B5EF4-FFF2-40B4-BE49-F238E27FC236}">
                  <a16:creationId xmlns:a16="http://schemas.microsoft.com/office/drawing/2014/main" id="{B083BB60-EF5C-4CEA-B366-7A5530D6D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1766059"/>
              <a:ext cx="5101541" cy="3401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61E0A7-F2CF-40FE-B801-E4B3E541E0A7}"/>
                </a:ext>
              </a:extLst>
            </p:cNvPr>
            <p:cNvSpPr txBox="1"/>
            <p:nvPr/>
          </p:nvSpPr>
          <p:spPr>
            <a:xfrm>
              <a:off x="770252" y="6165850"/>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4">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5">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294983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60" y="365125"/>
            <a:ext cx="11013140" cy="1325563"/>
          </a:xfrm>
        </p:spPr>
        <p:txBody>
          <a:bodyPr>
            <a:normAutofit/>
          </a:bodyPr>
          <a:lstStyle/>
          <a:p>
            <a:r>
              <a:rPr lang="en-CA" sz="8000" dirty="0">
                <a:latin typeface="Alégre Sans" panose="02060606060101040101" pitchFamily="18" charset="0"/>
              </a:rPr>
              <a:t>Diogenes</a:t>
            </a:r>
          </a:p>
        </p:txBody>
      </p:sp>
      <p:sp>
        <p:nvSpPr>
          <p:cNvPr id="3" name="Content Placeholder 2"/>
          <p:cNvSpPr>
            <a:spLocks noGrp="1"/>
          </p:cNvSpPr>
          <p:nvPr>
            <p:ph idx="1"/>
          </p:nvPr>
        </p:nvSpPr>
        <p:spPr>
          <a:xfrm>
            <a:off x="340660" y="1690688"/>
            <a:ext cx="5289176" cy="4486275"/>
          </a:xfrm>
        </p:spPr>
        <p:txBody>
          <a:bodyPr>
            <a:normAutofit fontScale="85000" lnSpcReduction="20000"/>
          </a:bodyPr>
          <a:lstStyle/>
          <a:p>
            <a:r>
              <a:rPr lang="en-CA" dirty="0"/>
              <a:t>The Greek Philosopher Diogenes lived in a large clay pot in the marketplace of ancient Athens.</a:t>
            </a:r>
          </a:p>
          <a:p>
            <a:r>
              <a:rPr lang="en-CA" dirty="0"/>
              <a:t>Although he was born in what is present day turkey, we might assume that he didn’t travel great distances.</a:t>
            </a:r>
          </a:p>
          <a:p>
            <a:r>
              <a:rPr lang="en-CA" dirty="0"/>
              <a:t>We might assume that he didn’t have many possessions.</a:t>
            </a:r>
          </a:p>
          <a:p>
            <a:r>
              <a:rPr lang="en-CA" dirty="0"/>
              <a:t>We might even assume that he didn’t have contact with many people outside of the local sphere, or city-state, in which he lived.</a:t>
            </a:r>
          </a:p>
          <a:p>
            <a:r>
              <a:rPr lang="en-CA" dirty="0"/>
              <a:t>And yet, when Diogenes was asked where he was from, he replied, “I am a citizen of the world.”</a:t>
            </a:r>
          </a:p>
        </p:txBody>
      </p:sp>
      <p:pic>
        <p:nvPicPr>
          <p:cNvPr id="6" name="Picture 2" descr="Why Diogenes The Cynic Was Great">
            <a:extLst>
              <a:ext uri="{FF2B5EF4-FFF2-40B4-BE49-F238E27FC236}">
                <a16:creationId xmlns:a16="http://schemas.microsoft.com/office/drawing/2014/main" id="{C90527A5-0F04-4B10-8C1D-CEB818D8A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16" r="19518"/>
          <a:stretch/>
        </p:blipFill>
        <p:spPr bwMode="auto">
          <a:xfrm>
            <a:off x="6560949" y="0"/>
            <a:ext cx="563105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0307FD-3AF8-4F00-8DDB-FD5FBBECF59A}"/>
              </a:ext>
            </a:extLst>
          </p:cNvPr>
          <p:cNvSpPr txBox="1"/>
          <p:nvPr/>
        </p:nvSpPr>
        <p:spPr>
          <a:xfrm>
            <a:off x="6560949" y="6390859"/>
            <a:ext cx="5619939" cy="584775"/>
          </a:xfrm>
          <a:prstGeom prst="rect">
            <a:avLst/>
          </a:prstGeom>
          <a:solidFill>
            <a:schemeClr val="tx1">
              <a:alpha val="44000"/>
            </a:schemeClr>
          </a:solidFill>
        </p:spPr>
        <p:txBody>
          <a:bodyPr wrap="square">
            <a:spAutoFit/>
          </a:bodyPr>
          <a:lstStyle/>
          <a:p>
            <a:r>
              <a:rPr lang="en-CA" sz="1600" b="1" i="0" dirty="0">
                <a:solidFill>
                  <a:schemeClr val="bg1"/>
                </a:solidFill>
                <a:effectLst/>
                <a:latin typeface="Calibri" panose="020F0502020204030204" pitchFamily="34" charset="0"/>
              </a:rPr>
              <a:t>Alexander and </a:t>
            </a:r>
            <a:r>
              <a:rPr lang="en-CA" sz="1600" b="1" i="0" dirty="0" err="1">
                <a:solidFill>
                  <a:schemeClr val="bg1"/>
                </a:solidFill>
                <a:effectLst/>
                <a:latin typeface="Calibri" panose="020F0502020204030204" pitchFamily="34" charset="0"/>
              </a:rPr>
              <a:t>Diogenes|</a:t>
            </a:r>
            <a:r>
              <a:rPr lang="en-CA" sz="1600" b="1" i="0" dirty="0" err="1">
                <a:solidFill>
                  <a:schemeClr val="bg1"/>
                </a:solidFill>
                <a:effectLst/>
              </a:rPr>
              <a:t>Gaetano</a:t>
            </a:r>
            <a:r>
              <a:rPr lang="en-CA" sz="1600" b="1" i="0" dirty="0">
                <a:solidFill>
                  <a:schemeClr val="bg1"/>
                </a:solidFill>
                <a:effectLst/>
                <a:latin typeface="Calibri" panose="020F0502020204030204" pitchFamily="34" charset="0"/>
              </a:rPr>
              <a:t> </a:t>
            </a:r>
            <a:r>
              <a:rPr lang="en-CA" sz="1600" b="1"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Gandolfi</a:t>
            </a:r>
            <a:r>
              <a:rPr lang="en-CA" sz="1600" b="1" i="0" dirty="0">
                <a:solidFill>
                  <a:schemeClr val="bg1"/>
                </a:solidFill>
                <a:effectLst/>
                <a:latin typeface="Calibri" panose="020F0502020204030204" pitchFamily="34" charset="0"/>
              </a:rPr>
              <a:t>, 1792 – Public Domain</a:t>
            </a:r>
            <a:endParaRPr lang="en-CA" sz="16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014326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1825625"/>
            <a:ext cx="6096000" cy="4351338"/>
          </a:xfrm>
        </p:spPr>
        <p:txBody>
          <a:bodyPr>
            <a:normAutofit/>
          </a:bodyPr>
          <a:lstStyle/>
          <a:p>
            <a:r>
              <a:rPr lang="en-CA" dirty="0"/>
              <a:t>lived a life of poverty </a:t>
            </a:r>
          </a:p>
          <a:p>
            <a:r>
              <a:rPr lang="en-CA" dirty="0"/>
              <a:t>Criticized corruption and injustice</a:t>
            </a:r>
          </a:p>
          <a:p>
            <a:r>
              <a:rPr lang="en-CA" dirty="0"/>
              <a:t>Identified as a citizen of the world </a:t>
            </a:r>
          </a:p>
          <a:p>
            <a:r>
              <a:rPr lang="en-CA" dirty="0"/>
              <a:t>Not claiming that he was worldly and sophisticated; he was staking out an ethical position.</a:t>
            </a:r>
          </a:p>
          <a:p>
            <a:r>
              <a:rPr lang="en-CA" dirty="0"/>
              <a:t>Obligation to </a:t>
            </a:r>
            <a:r>
              <a:rPr lang="en-CA" i="1" dirty="0"/>
              <a:t>all</a:t>
            </a:r>
            <a:r>
              <a:rPr lang="en-CA" dirty="0"/>
              <a:t> of humanity.</a:t>
            </a:r>
          </a:p>
          <a:p>
            <a:r>
              <a:rPr lang="en-CA" dirty="0"/>
              <a:t>Diogenes declared himself a cosmopolitan</a:t>
            </a:r>
          </a:p>
        </p:txBody>
      </p:sp>
      <p:pic>
        <p:nvPicPr>
          <p:cNvPr id="2052" name="Picture 4">
            <a:extLst>
              <a:ext uri="{FF2B5EF4-FFF2-40B4-BE49-F238E27FC236}">
                <a16:creationId xmlns:a16="http://schemas.microsoft.com/office/drawing/2014/main" id="{AB1E9AA5-53A6-4BC0-A4EE-E6C4518F7E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96" b="96875" l="6182" r="92909">
                        <a14:foregroundMark x1="41091" y1="10729" x2="45818" y2="2292"/>
                        <a14:foregroundMark x1="45818" y1="2292" x2="58183" y2="3906"/>
                        <a14:foregroundMark x1="60196" y1="4494" x2="60545" y2="12604"/>
                        <a14:foregroundMark x1="60545" y1="12604" x2="57636" y2="10521"/>
                        <a14:foregroundMark x1="55091" y1="3438" x2="55091" y2="10729"/>
                        <a14:foregroundMark x1="48182" y1="2396" x2="58514" y2="3369"/>
                        <a14:foregroundMark x1="6182" y1="67917" x2="12545" y2="69167"/>
                        <a14:foregroundMark x1="8821" y1="96563" x2="7636" y2="98646"/>
                        <a14:foregroundMark x1="12909" y1="89375" x2="10414" y2="93761"/>
                        <a14:foregroundMark x1="7636" y1="98646" x2="20364" y2="96875"/>
                        <a14:foregroundMark x1="20364" y1="96875" x2="19600" y2="95458"/>
                        <a14:foregroundMark x1="13932" y1="94488" x2="12545" y2="96979"/>
                        <a14:foregroundMark x1="15048" y1="92483" x2="14341" y2="93752"/>
                        <a14:foregroundMark x1="82727" y1="6771" x2="96182" y2="11563"/>
                        <a14:foregroundMark x1="95624" y1="13717" x2="92000" y2="27708"/>
                        <a14:foregroundMark x1="92000" y1="27708" x2="87489" y2="13125"/>
                        <a14:foregroundMark x1="87274" y1="13091" x2="88727" y2="20417"/>
                        <a14:foregroundMark x1="88727" y1="20417" x2="92909" y2="15104"/>
                        <a14:backgroundMark x1="17636" y1="91875" x2="17636" y2="91875"/>
                        <a14:backgroundMark x1="17636" y1="89688" x2="19273" y2="87708"/>
                        <a14:backgroundMark x1="17636" y1="89375" x2="19818" y2="89375"/>
                        <a14:backgroundMark x1="10364" y1="93750" x2="8364" y2="96458"/>
                        <a14:backgroundMark x1="16000" y1="90417" x2="18545" y2="91563"/>
                        <a14:backgroundMark x1="16000" y1="89896" x2="16000" y2="89896"/>
                        <a14:backgroundMark x1="16000" y1="90625" x2="18909" y2="89896"/>
                        <a14:backgroundMark x1="17636" y1="91354" x2="16727" y2="92813"/>
                        <a14:backgroundMark x1="61091" y1="3125" x2="61455" y2="4375"/>
                        <a14:backgroundMark x1="86545" y1="10521" x2="84364" y2="10729"/>
                        <a14:backgroundMark x1="86182" y1="12188" x2="86545" y2="12708"/>
                        <a14:backgroundMark x1="95818" y1="11667" x2="97636" y2="12917"/>
                        <a14:backgroundMark x1="86545" y1="12188" x2="86182" y2="12917"/>
                        <a14:backgroundMark x1="15455" y1="93021" x2="21091" y2="94479"/>
                      </a14:backgroundRemoval>
                    </a14:imgEffect>
                  </a14:imgLayer>
                </a14:imgProps>
              </a:ext>
              <a:ext uri="{28A0092B-C50C-407E-A947-70E740481C1C}">
                <a14:useLocalDpi xmlns:a14="http://schemas.microsoft.com/office/drawing/2010/main" val="0"/>
              </a:ext>
            </a:extLst>
          </a:blip>
          <a:srcRect/>
          <a:stretch>
            <a:fillRect/>
          </a:stretch>
        </p:blipFill>
        <p:spPr bwMode="auto">
          <a:xfrm>
            <a:off x="1259285" y="166522"/>
            <a:ext cx="3617515" cy="631420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2EB1448-2BC1-43C9-83D5-D02B768BA4A4}"/>
              </a:ext>
            </a:extLst>
          </p:cNvPr>
          <p:cNvSpPr>
            <a:spLocks noGrp="1"/>
          </p:cNvSpPr>
          <p:nvPr>
            <p:ph type="title"/>
          </p:nvPr>
        </p:nvSpPr>
        <p:spPr>
          <a:xfrm>
            <a:off x="6096000" y="365125"/>
            <a:ext cx="5257800" cy="1325563"/>
          </a:xfrm>
        </p:spPr>
        <p:txBody>
          <a:bodyPr>
            <a:normAutofit/>
          </a:bodyPr>
          <a:lstStyle/>
          <a:p>
            <a:r>
              <a:rPr lang="en-CA" sz="8000" dirty="0">
                <a:latin typeface="Alégre Sans" panose="02060606060101040101" pitchFamily="18" charset="0"/>
              </a:rPr>
              <a:t>Diogenes</a:t>
            </a:r>
          </a:p>
        </p:txBody>
      </p:sp>
      <p:sp>
        <p:nvSpPr>
          <p:cNvPr id="8" name="TextBox 7">
            <a:hlinkClick r:id="rId5"/>
            <a:extLst>
              <a:ext uri="{FF2B5EF4-FFF2-40B4-BE49-F238E27FC236}">
                <a16:creationId xmlns:a16="http://schemas.microsoft.com/office/drawing/2014/main" id="{329D189A-41D6-48D9-829C-57D548F5AB3E}"/>
              </a:ext>
            </a:extLst>
          </p:cNvPr>
          <p:cNvSpPr txBox="1"/>
          <p:nvPr/>
        </p:nvSpPr>
        <p:spPr>
          <a:xfrm>
            <a:off x="609600" y="6480731"/>
            <a:ext cx="4876800" cy="646331"/>
          </a:xfrm>
          <a:prstGeom prst="rect">
            <a:avLst/>
          </a:prstGeom>
          <a:noFill/>
        </p:spPr>
        <p:txBody>
          <a:bodyPr wrap="square">
            <a:spAutoFit/>
          </a:bodyPr>
          <a:lstStyle/>
          <a:p>
            <a:r>
              <a:rPr lang="en-CA" b="1" dirty="0"/>
              <a:t>Image by Michael F </a:t>
            </a:r>
            <a:r>
              <a:rPr lang="en-CA" b="1" dirty="0" err="1"/>
              <a:t>Schonitzer</a:t>
            </a:r>
            <a:r>
              <a:rPr lang="en-CA" b="1" dirty="0"/>
              <a:t> </a:t>
            </a:r>
            <a:r>
              <a:rPr lang="en-CA" b="1" i="0" u="none" strike="noStrike" dirty="0">
                <a:effectLst/>
                <a:latin typeface="Calibri" panose="020F0502020204030204" pitchFamily="34" charset="0"/>
                <a:hlinkClick r:id="rId6">
                  <a:extLst>
                    <a:ext uri="{A12FA001-AC4F-418D-AE19-62706E023703}">
                      <ahyp:hlinkClr xmlns:ahyp="http://schemas.microsoft.com/office/drawing/2018/hyperlinkcolor" val="tx"/>
                    </a:ext>
                  </a:extLst>
                </a:hlinkClick>
              </a:rPr>
              <a:t>CC BY-SA 4.0</a:t>
            </a:r>
            <a:endParaRPr lang="en-CA" b="1" i="0" dirty="0">
              <a:effectLst/>
              <a:latin typeface="Calibri" panose="020F0502020204030204" pitchFamily="34" charset="0"/>
            </a:endParaRPr>
          </a:p>
          <a:p>
            <a:endParaRPr lang="en-CA" b="1" dirty="0"/>
          </a:p>
        </p:txBody>
      </p:sp>
    </p:spTree>
    <p:extLst>
      <p:ext uri="{BB962C8B-B14F-4D97-AF65-F5344CB8AC3E}">
        <p14:creationId xmlns:p14="http://schemas.microsoft.com/office/powerpoint/2010/main" val="3630414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roup of diverse kids hands holding cupping globe balls together Free Photo">
            <a:extLst>
              <a:ext uri="{FF2B5EF4-FFF2-40B4-BE49-F238E27FC236}">
                <a16:creationId xmlns:a16="http://schemas.microsoft.com/office/drawing/2014/main" id="{E6134B7C-8CDA-442A-A6E8-517A665C9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99" t="4827" r="25006" b="1342"/>
          <a:stretch/>
        </p:blipFill>
        <p:spPr bwMode="auto">
          <a:xfrm>
            <a:off x="6096000" y="-7938"/>
            <a:ext cx="609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71475" y="239996"/>
            <a:ext cx="11636190" cy="1325563"/>
          </a:xfrm>
        </p:spPr>
        <p:txBody>
          <a:bodyPr/>
          <a:lstStyle/>
          <a:p>
            <a:r>
              <a:rPr lang="en-CA" dirty="0"/>
              <a:t>Cosmopolitanism</a:t>
            </a:r>
          </a:p>
        </p:txBody>
      </p:sp>
      <p:sp>
        <p:nvSpPr>
          <p:cNvPr id="3" name="Content Placeholder 2"/>
          <p:cNvSpPr>
            <a:spLocks noGrp="1"/>
          </p:cNvSpPr>
          <p:nvPr>
            <p:ph idx="1"/>
          </p:nvPr>
        </p:nvSpPr>
        <p:spPr>
          <a:xfrm>
            <a:off x="514350" y="1825625"/>
            <a:ext cx="5581650" cy="4351338"/>
          </a:xfrm>
        </p:spPr>
        <p:txBody>
          <a:bodyPr>
            <a:normAutofit/>
          </a:bodyPr>
          <a:lstStyle/>
          <a:p>
            <a:r>
              <a:rPr lang="en-CA" dirty="0"/>
              <a:t>Global citizenship traced to </a:t>
            </a:r>
            <a:r>
              <a:rPr lang="en-CA" b="1" i="1" dirty="0">
                <a:solidFill>
                  <a:srgbClr val="0070C0"/>
                </a:solidFill>
              </a:rPr>
              <a:t>cosmopolitanism</a:t>
            </a:r>
            <a:r>
              <a:rPr lang="en-CA" dirty="0"/>
              <a:t>.</a:t>
            </a:r>
          </a:p>
          <a:p>
            <a:r>
              <a:rPr lang="en-CA" dirty="0"/>
              <a:t>A number of early thinkers have shaped this philosophy.</a:t>
            </a:r>
          </a:p>
          <a:p>
            <a:r>
              <a:rPr lang="en-CA" b="1" u="sng" dirty="0">
                <a:solidFill>
                  <a:srgbClr val="C00000"/>
                </a:solidFill>
              </a:rPr>
              <a:t>Diogenes</a:t>
            </a:r>
            <a:r>
              <a:rPr lang="en-CA" dirty="0"/>
              <a:t>, was one of its earliest thinkers in the 4</a:t>
            </a:r>
            <a:r>
              <a:rPr lang="en-CA" baseline="30000" dirty="0"/>
              <a:t>th</a:t>
            </a:r>
            <a:r>
              <a:rPr lang="en-CA" dirty="0"/>
              <a:t> century BCE. </a:t>
            </a:r>
          </a:p>
          <a:p>
            <a:r>
              <a:rPr lang="en-CA" dirty="0"/>
              <a:t>In the 17</a:t>
            </a:r>
            <a:r>
              <a:rPr lang="en-CA" baseline="30000" dirty="0"/>
              <a:t>th</a:t>
            </a:r>
            <a:r>
              <a:rPr lang="en-CA" dirty="0"/>
              <a:t> century French philosopher, </a:t>
            </a:r>
            <a:r>
              <a:rPr lang="en-CA" b="1" u="sng" dirty="0">
                <a:solidFill>
                  <a:srgbClr val="C00000"/>
                </a:solidFill>
              </a:rPr>
              <a:t>Voltaire</a:t>
            </a:r>
          </a:p>
        </p:txBody>
      </p:sp>
      <p:sp>
        <p:nvSpPr>
          <p:cNvPr id="5" name="TextBox 4">
            <a:hlinkClick r:id="rId4"/>
            <a:extLst>
              <a:ext uri="{FF2B5EF4-FFF2-40B4-BE49-F238E27FC236}">
                <a16:creationId xmlns:a16="http://schemas.microsoft.com/office/drawing/2014/main" id="{24800846-78D3-47AE-A13D-6A484FD98123}"/>
              </a:ext>
            </a:extLst>
          </p:cNvPr>
          <p:cNvSpPr txBox="1"/>
          <p:nvPr/>
        </p:nvSpPr>
        <p:spPr>
          <a:xfrm>
            <a:off x="7335410" y="6316249"/>
            <a:ext cx="3617179" cy="442565"/>
          </a:xfrm>
          <a:prstGeom prst="rect">
            <a:avLst/>
          </a:prstGeom>
          <a:solidFill>
            <a:schemeClr val="tx1">
              <a:alpha val="62000"/>
            </a:schemeClr>
          </a:solidFill>
        </p:spPr>
        <p:txBody>
          <a:bodyPr wrap="square">
            <a:spAutoFit/>
          </a:bodyPr>
          <a:lstStyle/>
          <a:p>
            <a:pPr algn="ctr"/>
            <a:r>
              <a:rPr lang="en-US" dirty="0">
                <a:solidFill>
                  <a:schemeClr val="bg1"/>
                </a:solidFill>
              </a:rPr>
              <a:t>By rawpixel.com - freepik.com</a:t>
            </a:r>
          </a:p>
        </p:txBody>
      </p:sp>
    </p:spTree>
    <p:extLst>
      <p:ext uri="{BB962C8B-B14F-4D97-AF65-F5344CB8AC3E}">
        <p14:creationId xmlns:p14="http://schemas.microsoft.com/office/powerpoint/2010/main" val="113724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Cosmopolitanism</a:t>
            </a:r>
          </a:p>
        </p:txBody>
      </p:sp>
      <p:sp>
        <p:nvSpPr>
          <p:cNvPr id="3" name="Content Placeholder 2"/>
          <p:cNvSpPr>
            <a:spLocks noGrp="1"/>
          </p:cNvSpPr>
          <p:nvPr>
            <p:ph idx="1"/>
          </p:nvPr>
        </p:nvSpPr>
        <p:spPr>
          <a:xfrm>
            <a:off x="6330412" y="1667004"/>
            <a:ext cx="5128165" cy="4664889"/>
          </a:xfrm>
        </p:spPr>
        <p:txBody>
          <a:bodyPr>
            <a:normAutofit lnSpcReduction="10000"/>
          </a:bodyPr>
          <a:lstStyle/>
          <a:p>
            <a:pPr marL="0" indent="0">
              <a:buNone/>
            </a:pPr>
            <a:r>
              <a:rPr lang="en-CA" dirty="0"/>
              <a:t>“</a:t>
            </a:r>
            <a:r>
              <a:rPr lang="en-CA" b="1" i="1" dirty="0"/>
              <a:t>Cosmopolitans</a:t>
            </a:r>
            <a:r>
              <a:rPr lang="en-CA" dirty="0"/>
              <a:t>… regard all the peoples of the earth as so many branches of a single family, and the universe as a state, of which they, with innumerable other rational beings, are citizens, promoting together under the general laws of nature the perfection of the whole, while each in his own fashion is busy about his own well-being” </a:t>
            </a:r>
          </a:p>
          <a:p>
            <a:pPr marL="0" indent="0">
              <a:buNone/>
            </a:pPr>
            <a:r>
              <a:rPr lang="en-CA" dirty="0"/>
              <a:t>(qt. in Appiah, 2006, p. xv).</a:t>
            </a:r>
          </a:p>
        </p:txBody>
      </p:sp>
      <p:sp>
        <p:nvSpPr>
          <p:cNvPr id="5" name="Title 1">
            <a:extLst>
              <a:ext uri="{FF2B5EF4-FFF2-40B4-BE49-F238E27FC236}">
                <a16:creationId xmlns:a16="http://schemas.microsoft.com/office/drawing/2014/main" id="{4AD6BE17-6644-45FD-AD91-5A56271C4081}"/>
              </a:ext>
            </a:extLst>
          </p:cNvPr>
          <p:cNvSpPr txBox="1">
            <a:spLocks/>
          </p:cNvSpPr>
          <p:nvPr/>
        </p:nvSpPr>
        <p:spPr>
          <a:xfrm>
            <a:off x="326031" y="1511863"/>
            <a:ext cx="2138766" cy="6238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sz="4400" dirty="0"/>
              <a:t>VOLTAIRE</a:t>
            </a:r>
          </a:p>
        </p:txBody>
      </p:sp>
      <p:grpSp>
        <p:nvGrpSpPr>
          <p:cNvPr id="4" name="Group 3">
            <a:extLst>
              <a:ext uri="{FF2B5EF4-FFF2-40B4-BE49-F238E27FC236}">
                <a16:creationId xmlns:a16="http://schemas.microsoft.com/office/drawing/2014/main" id="{D27CC0FD-9EAC-4848-93C5-D86FB7460A6C}"/>
              </a:ext>
            </a:extLst>
          </p:cNvPr>
          <p:cNvGrpSpPr/>
          <p:nvPr/>
        </p:nvGrpSpPr>
        <p:grpSpPr>
          <a:xfrm>
            <a:off x="733425" y="1268413"/>
            <a:ext cx="5128165" cy="5534257"/>
            <a:chOff x="733425" y="1268413"/>
            <a:chExt cx="5128165" cy="5534257"/>
          </a:xfrm>
        </p:grpSpPr>
        <p:pic>
          <p:nvPicPr>
            <p:cNvPr id="6146" name="Picture 2" descr="A beginner's guide to Voltaire, the philosopher of free speech and  tolerance - Planete Voltaire">
              <a:extLst>
                <a:ext uri="{FF2B5EF4-FFF2-40B4-BE49-F238E27FC236}">
                  <a16:creationId xmlns:a16="http://schemas.microsoft.com/office/drawing/2014/main" id="{038D9086-2630-45B0-86A1-0BBE60284E2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319" b="91209" l="10352" r="89844">
                          <a14:foregroundMark x1="61133" y1="10989" x2="49609" y2="3846"/>
                          <a14:foregroundMark x1="49609" y1="3846" x2="39844" y2="6868"/>
                          <a14:foregroundMark x1="39844" y1="6868" x2="49219" y2="11813"/>
                          <a14:foregroundMark x1="49219" y1="11813" x2="56641" y2="9615"/>
                          <a14:foregroundMark x1="56641" y1="9615" x2="57227" y2="9341"/>
                          <a14:foregroundMark x1="26172" y1="84341" x2="41797" y2="87363"/>
                          <a14:foregroundMark x1="41797" y1="87363" x2="52344" y2="86813"/>
                          <a14:foregroundMark x1="52344" y1="86813" x2="70313" y2="87363"/>
                          <a14:foregroundMark x1="70313" y1="87363" x2="77734" y2="84066"/>
                          <a14:foregroundMark x1="77734" y1="84066" x2="67188" y2="70604"/>
                          <a14:foregroundMark x1="67188" y1="70604" x2="50195" y2="70330"/>
                          <a14:foregroundMark x1="50195" y1="70330" x2="28906" y2="80220"/>
                          <a14:foregroundMark x1="28906" y1="80220" x2="26953" y2="83791"/>
                          <a14:foregroundMark x1="43359" y1="78022" x2="46289" y2="69780"/>
                          <a14:foregroundMark x1="46289" y1="69780" x2="41602" y2="62088"/>
                          <a14:foregroundMark x1="41602" y1="62088" x2="38086" y2="75549"/>
                          <a14:foregroundMark x1="38086" y1="75549" x2="44141" y2="82692"/>
                          <a14:foregroundMark x1="44141" y1="82692" x2="46484" y2="81044"/>
                          <a14:foregroundMark x1="34766" y1="19505" x2="23047" y2="34890"/>
                          <a14:foregroundMark x1="23047" y1="34890" x2="20313" y2="87912"/>
                          <a14:foregroundMark x1="20313" y1="87912" x2="28125" y2="91209"/>
                          <a14:foregroundMark x1="28125" y1="91209" x2="73828" y2="86538"/>
                          <a14:foregroundMark x1="73828" y1="86538" x2="79492" y2="74451"/>
                          <a14:foregroundMark x1="79492" y1="74451" x2="76563" y2="37637"/>
                          <a14:foregroundMark x1="76563" y1="37637" x2="69922" y2="20879"/>
                          <a14:foregroundMark x1="69922" y1="20879" x2="64844" y2="15659"/>
                          <a14:foregroundMark x1="64844" y1="15659" x2="48828" y2="10440"/>
                          <a14:foregroundMark x1="48828" y1="10440" x2="36719" y2="15110"/>
                          <a14:foregroundMark x1="36719" y1="15110" x2="33984" y2="23626"/>
                        </a14:backgroundRemoval>
                      </a14:imgEffect>
                    </a14:imgLayer>
                  </a14:imgProps>
                </a:ext>
                <a:ext uri="{28A0092B-C50C-407E-A947-70E740481C1C}">
                  <a14:useLocalDpi xmlns:a14="http://schemas.microsoft.com/office/drawing/2010/main" val="0"/>
                </a:ext>
              </a:extLst>
            </a:blip>
            <a:srcRect l="18202" r="16457" b="6441"/>
            <a:stretch/>
          </p:blipFill>
          <p:spPr bwMode="auto">
            <a:xfrm flipH="1">
              <a:off x="733425" y="1268413"/>
              <a:ext cx="5128165" cy="52202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5"/>
              <a:extLst>
                <a:ext uri="{FF2B5EF4-FFF2-40B4-BE49-F238E27FC236}">
                  <a16:creationId xmlns:a16="http://schemas.microsoft.com/office/drawing/2014/main" id="{06475AE4-8DE1-49EF-A5DC-D3B4A17F64E3}"/>
                </a:ext>
              </a:extLst>
            </p:cNvPr>
            <p:cNvSpPr txBox="1"/>
            <p:nvPr/>
          </p:nvSpPr>
          <p:spPr>
            <a:xfrm>
              <a:off x="1572383" y="6433338"/>
              <a:ext cx="3450248" cy="369332"/>
            </a:xfrm>
            <a:prstGeom prst="rect">
              <a:avLst/>
            </a:prstGeom>
            <a:noFill/>
          </p:spPr>
          <p:txBody>
            <a:bodyPr wrap="square">
              <a:spAutoFit/>
            </a:bodyPr>
            <a:lstStyle/>
            <a:p>
              <a:r>
                <a:rPr lang="en-CA" i="1" dirty="0"/>
                <a:t>Image Public Domain  Wikimedia</a:t>
              </a:r>
            </a:p>
          </p:txBody>
        </p:sp>
      </p:grpSp>
    </p:spTree>
    <p:extLst>
      <p:ext uri="{BB962C8B-B14F-4D97-AF65-F5344CB8AC3E}">
        <p14:creationId xmlns:p14="http://schemas.microsoft.com/office/powerpoint/2010/main" val="3804121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in a suit&#10;&#10;Description automatically generated with low confidence">
            <a:extLst>
              <a:ext uri="{FF2B5EF4-FFF2-40B4-BE49-F238E27FC236}">
                <a16:creationId xmlns:a16="http://schemas.microsoft.com/office/drawing/2014/main" id="{A9FC147C-9AEA-45E2-8DB7-961B6189D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684601"/>
            <a:ext cx="4552950" cy="6262836"/>
          </a:xfrm>
          <a:prstGeom prst="rect">
            <a:avLst/>
          </a:prstGeom>
        </p:spPr>
      </p:pic>
      <p:sp>
        <p:nvSpPr>
          <p:cNvPr id="2" name="Title 1"/>
          <p:cNvSpPr>
            <a:spLocks noGrp="1"/>
          </p:cNvSpPr>
          <p:nvPr>
            <p:ph type="title"/>
          </p:nvPr>
        </p:nvSpPr>
        <p:spPr/>
        <p:txBody>
          <a:bodyPr/>
          <a:lstStyle/>
          <a:p>
            <a:r>
              <a:rPr lang="en-CA" dirty="0"/>
              <a:t>Cosmopolitanism cont’d</a:t>
            </a:r>
          </a:p>
        </p:txBody>
      </p:sp>
      <p:sp>
        <p:nvSpPr>
          <p:cNvPr id="3" name="Content Placeholder 2"/>
          <p:cNvSpPr>
            <a:spLocks noGrp="1"/>
          </p:cNvSpPr>
          <p:nvPr>
            <p:ph idx="1"/>
          </p:nvPr>
        </p:nvSpPr>
        <p:spPr>
          <a:xfrm>
            <a:off x="376187" y="1565560"/>
            <a:ext cx="6977113" cy="5052444"/>
          </a:xfrm>
        </p:spPr>
        <p:txBody>
          <a:bodyPr>
            <a:normAutofit lnSpcReduction="10000"/>
          </a:bodyPr>
          <a:lstStyle/>
          <a:p>
            <a:r>
              <a:rPr lang="en-CA" dirty="0"/>
              <a:t>In the 18</a:t>
            </a:r>
            <a:r>
              <a:rPr lang="en-CA" baseline="30000" dirty="0"/>
              <a:t>th</a:t>
            </a:r>
            <a:r>
              <a:rPr lang="en-CA" dirty="0"/>
              <a:t> century, the German philosopher </a:t>
            </a:r>
            <a:r>
              <a:rPr lang="en-CA" b="1" dirty="0">
                <a:solidFill>
                  <a:srgbClr val="C00000"/>
                </a:solidFill>
              </a:rPr>
              <a:t>Emmanuel Kant </a:t>
            </a:r>
            <a:r>
              <a:rPr lang="en-CA" dirty="0"/>
              <a:t>argued that all human beings have ‘intrinsic worth’ and a ‘dignity’ that must be respected.</a:t>
            </a:r>
          </a:p>
          <a:p>
            <a:r>
              <a:rPr lang="en-CA" dirty="0"/>
              <a:t>The notion of universal hospitality as a right – “the right of a stranger not to be treated as an enemy.”</a:t>
            </a:r>
          </a:p>
          <a:p>
            <a:r>
              <a:rPr lang="en-CA" dirty="0"/>
              <a:t>It is a right we have as fellow inhabitants of the earth.</a:t>
            </a:r>
          </a:p>
          <a:p>
            <a:r>
              <a:rPr lang="en-CA" b="1" dirty="0"/>
              <a:t>Hospitality</a:t>
            </a:r>
            <a:r>
              <a:rPr lang="en-CA" dirty="0"/>
              <a:t> requires us to be kind and accommodating towards strangers.</a:t>
            </a:r>
          </a:p>
          <a:p>
            <a:r>
              <a:rPr lang="en-CA" b="1" i="1" dirty="0"/>
              <a:t>Hospitality</a:t>
            </a:r>
            <a:r>
              <a:rPr lang="en-CA" i="1" dirty="0"/>
              <a:t> around the world.</a:t>
            </a:r>
          </a:p>
        </p:txBody>
      </p:sp>
      <p:sp>
        <p:nvSpPr>
          <p:cNvPr id="5" name="Title 1">
            <a:extLst>
              <a:ext uri="{FF2B5EF4-FFF2-40B4-BE49-F238E27FC236}">
                <a16:creationId xmlns:a16="http://schemas.microsoft.com/office/drawing/2014/main" id="{A03B890A-6DCE-4DF6-AB97-529BBB6976D8}"/>
              </a:ext>
            </a:extLst>
          </p:cNvPr>
          <p:cNvSpPr txBox="1">
            <a:spLocks/>
          </p:cNvSpPr>
          <p:nvPr/>
        </p:nvSpPr>
        <p:spPr>
          <a:xfrm>
            <a:off x="7900987" y="3467950"/>
            <a:ext cx="1335114" cy="6238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sz="4400" dirty="0"/>
              <a:t>KANT</a:t>
            </a:r>
          </a:p>
        </p:txBody>
      </p:sp>
      <p:sp>
        <p:nvSpPr>
          <p:cNvPr id="7" name="TextBox 6">
            <a:hlinkClick r:id="rId4"/>
            <a:extLst>
              <a:ext uri="{FF2B5EF4-FFF2-40B4-BE49-F238E27FC236}">
                <a16:creationId xmlns:a16="http://schemas.microsoft.com/office/drawing/2014/main" id="{FBDBAAC8-4EC0-4D35-B13B-7779F41FC7A2}"/>
              </a:ext>
            </a:extLst>
          </p:cNvPr>
          <p:cNvSpPr txBox="1"/>
          <p:nvPr/>
        </p:nvSpPr>
        <p:spPr>
          <a:xfrm>
            <a:off x="7900987" y="6433338"/>
            <a:ext cx="4029075" cy="369332"/>
          </a:xfrm>
          <a:prstGeom prst="rect">
            <a:avLst/>
          </a:prstGeom>
          <a:solidFill>
            <a:schemeClr val="tx1">
              <a:alpha val="52000"/>
            </a:schemeClr>
          </a:solidFill>
        </p:spPr>
        <p:txBody>
          <a:bodyPr wrap="square">
            <a:spAutoFit/>
          </a:bodyPr>
          <a:lstStyle>
            <a:defPPr>
              <a:defRPr lang="en-US"/>
            </a:defPPr>
            <a:lvl1pPr>
              <a:defRPr>
                <a:solidFill>
                  <a:schemeClr val="bg1"/>
                </a:solidFill>
              </a:defRPr>
            </a:lvl1pPr>
          </a:lstStyle>
          <a:p>
            <a:pPr algn="ctr"/>
            <a:r>
              <a:rPr lang="en-CA" dirty="0"/>
              <a:t>Image Public Domain Wikimedia</a:t>
            </a:r>
          </a:p>
        </p:txBody>
      </p:sp>
    </p:spTree>
    <p:extLst>
      <p:ext uri="{BB962C8B-B14F-4D97-AF65-F5344CB8AC3E}">
        <p14:creationId xmlns:p14="http://schemas.microsoft.com/office/powerpoint/2010/main" val="790369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BEFD7C2-2B5B-4721-8BFD-D2294CEE9F3B}"/>
              </a:ext>
            </a:extLst>
          </p:cNvPr>
          <p:cNvGrpSpPr/>
          <p:nvPr/>
        </p:nvGrpSpPr>
        <p:grpSpPr>
          <a:xfrm>
            <a:off x="0" y="11905"/>
            <a:ext cx="6718596" cy="6865937"/>
            <a:chOff x="0" y="11905"/>
            <a:chExt cx="6718596" cy="6865937"/>
          </a:xfrm>
        </p:grpSpPr>
        <p:pic>
          <p:nvPicPr>
            <p:cNvPr id="10" name="Picture 9" descr="A picture containing outdoor, person, child&#10;&#10;Description automatically generated">
              <a:extLst>
                <a:ext uri="{FF2B5EF4-FFF2-40B4-BE49-F238E27FC236}">
                  <a16:creationId xmlns:a16="http://schemas.microsoft.com/office/drawing/2014/main" id="{B9D8BC63-61E2-4392-92B0-A6A59F0BBB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7" t="33319" r="26195" b="17685"/>
            <a:stretch/>
          </p:blipFill>
          <p:spPr>
            <a:xfrm flipH="1">
              <a:off x="0" y="11905"/>
              <a:ext cx="6718596" cy="6865937"/>
            </a:xfrm>
            <a:prstGeom prst="rect">
              <a:avLst/>
            </a:prstGeom>
          </p:spPr>
        </p:pic>
        <p:sp>
          <p:nvSpPr>
            <p:cNvPr id="9" name="TextBox 8">
              <a:extLst>
                <a:ext uri="{FF2B5EF4-FFF2-40B4-BE49-F238E27FC236}">
                  <a16:creationId xmlns:a16="http://schemas.microsoft.com/office/drawing/2014/main" id="{83C0FB50-A21F-408D-93D4-F7B13C57B043}"/>
                </a:ext>
              </a:extLst>
            </p:cNvPr>
            <p:cNvSpPr txBox="1"/>
            <p:nvPr/>
          </p:nvSpPr>
          <p:spPr>
            <a:xfrm>
              <a:off x="810731" y="6327813"/>
              <a:ext cx="3600541" cy="369332"/>
            </a:xfrm>
            <a:prstGeom prst="rect">
              <a:avLst/>
            </a:prstGeom>
            <a:solidFill>
              <a:schemeClr val="tx1">
                <a:alpha val="52000"/>
              </a:schemeClr>
            </a:solidFill>
          </p:spPr>
          <p:txBody>
            <a:bodyPr wrap="square">
              <a:spAutoFit/>
            </a:bodyPr>
            <a:lstStyle>
              <a:defPPr>
                <a:defRPr lang="en-US"/>
              </a:defPPr>
              <a:lvl1pPr>
                <a:defRPr>
                  <a:solidFill>
                    <a:schemeClr val="bg1"/>
                  </a:solidFill>
                </a:defRPr>
              </a:lvl1pPr>
            </a:lstStyle>
            <a:p>
              <a:r>
                <a:rPr lang="en-CA" dirty="0"/>
                <a:t>Photo by </a:t>
              </a:r>
              <a:r>
                <a:rPr lang="en-CA" dirty="0">
                  <a:hlinkClick r:id="rId4">
                    <a:extLst>
                      <a:ext uri="{A12FA001-AC4F-418D-AE19-62706E023703}">
                        <ahyp:hlinkClr xmlns:ahyp="http://schemas.microsoft.com/office/drawing/2018/hyperlinkcolor" val="tx"/>
                      </a:ext>
                    </a:extLst>
                  </a:hlinkClick>
                </a:rPr>
                <a:t>Joshua </a:t>
              </a:r>
              <a:r>
                <a:rPr lang="en-CA" dirty="0" err="1">
                  <a:hlinkClick r:id="rId4">
                    <a:extLst>
                      <a:ext uri="{A12FA001-AC4F-418D-AE19-62706E023703}">
                        <ahyp:hlinkClr xmlns:ahyp="http://schemas.microsoft.com/office/drawing/2018/hyperlinkcolor" val="tx"/>
                      </a:ext>
                    </a:extLst>
                  </a:hlinkClick>
                </a:rPr>
                <a:t>Tsu</a:t>
              </a:r>
              <a:r>
                <a:rPr lang="en-CA" dirty="0"/>
                <a:t> on </a:t>
              </a:r>
              <a:r>
                <a:rPr lang="en-CA" dirty="0" err="1">
                  <a:hlinkClick r:id="rId5">
                    <a:extLst>
                      <a:ext uri="{A12FA001-AC4F-418D-AE19-62706E023703}">
                        <ahyp:hlinkClr xmlns:ahyp="http://schemas.microsoft.com/office/drawing/2018/hyperlinkcolor" val="tx"/>
                      </a:ext>
                    </a:extLst>
                  </a:hlinkClick>
                </a:rPr>
                <a:t>Unsplash</a:t>
              </a:r>
              <a:r>
                <a:rPr lang="en-CA" dirty="0"/>
                <a:t> </a:t>
              </a:r>
            </a:p>
          </p:txBody>
        </p:sp>
      </p:grpSp>
      <p:sp>
        <p:nvSpPr>
          <p:cNvPr id="8" name="Rectangle 7">
            <a:extLst>
              <a:ext uri="{FF2B5EF4-FFF2-40B4-BE49-F238E27FC236}">
                <a16:creationId xmlns:a16="http://schemas.microsoft.com/office/drawing/2014/main" id="{685DD53E-326F-42AC-88D2-C7BA7116135B}"/>
              </a:ext>
            </a:extLst>
          </p:cNvPr>
          <p:cNvSpPr/>
          <p:nvPr/>
        </p:nvSpPr>
        <p:spPr>
          <a:xfrm flipH="1">
            <a:off x="3302000" y="11905"/>
            <a:ext cx="8878888"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idx="1"/>
          </p:nvPr>
        </p:nvSpPr>
        <p:spPr>
          <a:xfrm>
            <a:off x="6603999" y="1557338"/>
            <a:ext cx="3154363" cy="4351338"/>
          </a:xfrm>
        </p:spPr>
        <p:txBody>
          <a:bodyPr>
            <a:normAutofit/>
          </a:bodyPr>
          <a:lstStyle/>
          <a:p>
            <a:r>
              <a:rPr lang="en-CA" dirty="0"/>
              <a:t>Hosp</a:t>
            </a:r>
          </a:p>
          <a:p>
            <a:r>
              <a:rPr lang="en-CA" dirty="0"/>
              <a:t>Host</a:t>
            </a:r>
          </a:p>
          <a:p>
            <a:r>
              <a:rPr lang="en-CA" dirty="0"/>
              <a:t>Hospice</a:t>
            </a:r>
          </a:p>
          <a:p>
            <a:r>
              <a:rPr lang="en-CA" dirty="0"/>
              <a:t>Hospital</a:t>
            </a:r>
          </a:p>
          <a:p>
            <a:pPr algn="l">
              <a:buFont typeface="Arial" panose="020B0604020202020204" pitchFamily="34" charset="0"/>
              <a:buChar char="•"/>
            </a:pPr>
            <a:r>
              <a:rPr lang="en-CA" b="0" i="0" dirty="0">
                <a:solidFill>
                  <a:srgbClr val="000000"/>
                </a:solidFill>
                <a:effectLst/>
                <a:latin typeface="Calibri" panose="020F0502020204030204" pitchFamily="34" charset="0"/>
              </a:rPr>
              <a:t>Hospitality</a:t>
            </a:r>
          </a:p>
          <a:p>
            <a:pPr algn="l">
              <a:buFont typeface="Arial" panose="020B0604020202020204" pitchFamily="34" charset="0"/>
              <a:buChar char="•"/>
            </a:pPr>
            <a:r>
              <a:rPr lang="en-CA" b="0" i="0" dirty="0">
                <a:solidFill>
                  <a:srgbClr val="000000"/>
                </a:solidFill>
                <a:effectLst/>
                <a:latin typeface="Calibri" panose="020F0502020204030204" pitchFamily="34" charset="0"/>
              </a:rPr>
              <a:t>Hospitalize</a:t>
            </a:r>
          </a:p>
          <a:p>
            <a:pPr algn="l">
              <a:buFont typeface="Arial" panose="020B0604020202020204" pitchFamily="34" charset="0"/>
              <a:buChar char="•"/>
            </a:pPr>
            <a:r>
              <a:rPr lang="en-CA" b="0" i="0" dirty="0">
                <a:solidFill>
                  <a:srgbClr val="000000"/>
                </a:solidFill>
                <a:effectLst/>
                <a:latin typeface="Calibri" panose="020F0502020204030204" pitchFamily="34" charset="0"/>
              </a:rPr>
              <a:t>Hospitalist</a:t>
            </a:r>
          </a:p>
          <a:p>
            <a:pPr algn="l">
              <a:buFont typeface="Arial" panose="020B0604020202020204" pitchFamily="34" charset="0"/>
              <a:buChar char="•"/>
            </a:pPr>
            <a:r>
              <a:rPr lang="en-CA" b="0" i="0" dirty="0">
                <a:solidFill>
                  <a:srgbClr val="000000"/>
                </a:solidFill>
                <a:effectLst/>
                <a:latin typeface="Calibri" panose="020F0502020204030204" pitchFamily="34" charset="0"/>
              </a:rPr>
              <a:t>Hospitalism</a:t>
            </a:r>
            <a:endParaRPr lang="en-CA" dirty="0"/>
          </a:p>
          <a:p>
            <a:endParaRPr lang="en-CA" dirty="0"/>
          </a:p>
        </p:txBody>
      </p:sp>
      <p:sp>
        <p:nvSpPr>
          <p:cNvPr id="4" name="Title 1">
            <a:extLst>
              <a:ext uri="{FF2B5EF4-FFF2-40B4-BE49-F238E27FC236}">
                <a16:creationId xmlns:a16="http://schemas.microsoft.com/office/drawing/2014/main" id="{40629E26-07DB-437C-89BD-842D962083A0}"/>
              </a:ext>
            </a:extLst>
          </p:cNvPr>
          <p:cNvSpPr>
            <a:spLocks noGrp="1"/>
          </p:cNvSpPr>
          <p:nvPr>
            <p:ph type="title"/>
          </p:nvPr>
        </p:nvSpPr>
        <p:spPr>
          <a:xfrm>
            <a:off x="6024563" y="231775"/>
            <a:ext cx="10515600" cy="1325563"/>
          </a:xfrm>
        </p:spPr>
        <p:txBody>
          <a:bodyPr/>
          <a:lstStyle/>
          <a:p>
            <a:r>
              <a:rPr lang="en-CA" dirty="0"/>
              <a:t>HOSP…</a:t>
            </a:r>
          </a:p>
        </p:txBody>
      </p:sp>
      <p:sp>
        <p:nvSpPr>
          <p:cNvPr id="5" name="Content Placeholder 2">
            <a:extLst>
              <a:ext uri="{FF2B5EF4-FFF2-40B4-BE49-F238E27FC236}">
                <a16:creationId xmlns:a16="http://schemas.microsoft.com/office/drawing/2014/main" id="{64888C3C-07E1-45E6-88E9-BEB8FED01F41}"/>
              </a:ext>
            </a:extLst>
          </p:cNvPr>
          <p:cNvSpPr txBox="1">
            <a:spLocks/>
          </p:cNvSpPr>
          <p:nvPr/>
        </p:nvSpPr>
        <p:spPr>
          <a:xfrm>
            <a:off x="6493681" y="5762342"/>
            <a:ext cx="5250695" cy="240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t>ROOT</a:t>
            </a:r>
            <a:r>
              <a:rPr lang="en-CA" dirty="0"/>
              <a:t> of the word and sentiment</a:t>
            </a:r>
          </a:p>
          <a:p>
            <a:pPr marL="0" indent="0">
              <a:buNone/>
            </a:pPr>
            <a:r>
              <a:rPr lang="en-CA" dirty="0"/>
              <a:t> Treatment of a Guest or stranger</a:t>
            </a:r>
          </a:p>
        </p:txBody>
      </p:sp>
    </p:spTree>
    <p:extLst>
      <p:ext uri="{BB962C8B-B14F-4D97-AF65-F5344CB8AC3E}">
        <p14:creationId xmlns:p14="http://schemas.microsoft.com/office/powerpoint/2010/main" val="1810899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475" y="1557338"/>
            <a:ext cx="6162675" cy="5292725"/>
          </a:xfrm>
        </p:spPr>
        <p:txBody>
          <a:bodyPr>
            <a:normAutofit lnSpcReduction="10000"/>
          </a:bodyPr>
          <a:lstStyle/>
          <a:p>
            <a:r>
              <a:rPr lang="en-CA" dirty="0"/>
              <a:t>Global Citizenship is not a new concept. </a:t>
            </a:r>
          </a:p>
          <a:p>
            <a:r>
              <a:rPr lang="en-CA" dirty="0"/>
              <a:t>It comes from a long tradition of thinkers dating back as far as the 4</a:t>
            </a:r>
            <a:r>
              <a:rPr lang="en-CA" baseline="30000" dirty="0"/>
              <a:t>th</a:t>
            </a:r>
            <a:r>
              <a:rPr lang="en-CA" dirty="0"/>
              <a:t> century BCE.</a:t>
            </a:r>
          </a:p>
          <a:p>
            <a:r>
              <a:rPr lang="en-CA" dirty="0"/>
              <a:t>New urgency and Ideology as the world moves more quickly and effectively than ever before.</a:t>
            </a:r>
          </a:p>
          <a:p>
            <a:r>
              <a:rPr lang="en-CA" dirty="0"/>
              <a:t>Revival and return to the concept of global citizenship</a:t>
            </a:r>
          </a:p>
          <a:p>
            <a:r>
              <a:rPr lang="en-CA" dirty="0"/>
              <a:t>Which is tied a phenomenon that characterizes the world in which we live today </a:t>
            </a:r>
          </a:p>
          <a:p>
            <a:pPr marL="0" indent="0">
              <a:buNone/>
            </a:pPr>
            <a:r>
              <a:rPr lang="en-CA" dirty="0"/>
              <a:t>– </a:t>
            </a:r>
            <a:r>
              <a:rPr lang="en-CA" b="1" i="1" dirty="0"/>
              <a:t>Globalization</a:t>
            </a:r>
            <a:r>
              <a:rPr lang="en-CA" dirty="0"/>
              <a:t>.</a:t>
            </a:r>
          </a:p>
        </p:txBody>
      </p:sp>
      <p:sp>
        <p:nvSpPr>
          <p:cNvPr id="4" name="Title 1">
            <a:extLst>
              <a:ext uri="{FF2B5EF4-FFF2-40B4-BE49-F238E27FC236}">
                <a16:creationId xmlns:a16="http://schemas.microsoft.com/office/drawing/2014/main" id="{0F3BD55C-79A7-451B-8D07-BE352F342EEB}"/>
              </a:ext>
            </a:extLst>
          </p:cNvPr>
          <p:cNvSpPr>
            <a:spLocks noGrp="1"/>
          </p:cNvSpPr>
          <p:nvPr>
            <p:ph type="title"/>
          </p:nvPr>
        </p:nvSpPr>
        <p:spPr>
          <a:xfrm>
            <a:off x="376187" y="239996"/>
            <a:ext cx="10515600" cy="1325563"/>
          </a:xfrm>
        </p:spPr>
        <p:txBody>
          <a:bodyPr>
            <a:normAutofit/>
          </a:bodyPr>
          <a:lstStyle/>
          <a:p>
            <a:r>
              <a:rPr lang="en-CA" sz="8000" dirty="0">
                <a:latin typeface="Alégre Sans" panose="02060606060101040101" pitchFamily="18" charset="0"/>
              </a:rPr>
              <a:t>GLOBAL Citizenship</a:t>
            </a:r>
          </a:p>
        </p:txBody>
      </p:sp>
      <p:grpSp>
        <p:nvGrpSpPr>
          <p:cNvPr id="2" name="Group 1">
            <a:extLst>
              <a:ext uri="{FF2B5EF4-FFF2-40B4-BE49-F238E27FC236}">
                <a16:creationId xmlns:a16="http://schemas.microsoft.com/office/drawing/2014/main" id="{F03C5865-F066-4B7E-A967-BB729B2F9EB7}"/>
              </a:ext>
            </a:extLst>
          </p:cNvPr>
          <p:cNvGrpSpPr/>
          <p:nvPr/>
        </p:nvGrpSpPr>
        <p:grpSpPr>
          <a:xfrm>
            <a:off x="6553200" y="1125956"/>
            <a:ext cx="5286375" cy="5704018"/>
            <a:chOff x="6553200" y="1125956"/>
            <a:chExt cx="5286375" cy="5704018"/>
          </a:xfrm>
        </p:grpSpPr>
        <p:sp>
          <p:nvSpPr>
            <p:cNvPr id="7" name="Oval 6">
              <a:extLst>
                <a:ext uri="{FF2B5EF4-FFF2-40B4-BE49-F238E27FC236}">
                  <a16:creationId xmlns:a16="http://schemas.microsoft.com/office/drawing/2014/main" id="{77CC0CFE-B776-4251-9C9C-B1C787136729}"/>
                </a:ext>
              </a:extLst>
            </p:cNvPr>
            <p:cNvSpPr/>
            <p:nvPr/>
          </p:nvSpPr>
          <p:spPr>
            <a:xfrm>
              <a:off x="6553200" y="1125956"/>
              <a:ext cx="5286375" cy="5099154"/>
            </a:xfrm>
            <a:prstGeom prst="ellipse">
              <a:avLst/>
            </a:prstGeom>
            <a:blipFill dpi="0" rotWithShape="1">
              <a:blip r:embed="rId3">
                <a:extLst>
                  <a:ext uri="{28A0092B-C50C-407E-A947-70E740481C1C}">
                    <a14:useLocalDpi xmlns:a14="http://schemas.microsoft.com/office/drawing/2010/main" val="0"/>
                  </a:ext>
                </a:extLst>
              </a:blip>
              <a:srcRect/>
              <a:stretch>
                <a:fillRect l="-5501" t="-5502" r="-5501" b="-5502"/>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63FE0A48-5EE7-43F6-AEC7-6D055716FE7E}"/>
                </a:ext>
              </a:extLst>
            </p:cNvPr>
            <p:cNvSpPr txBox="1"/>
            <p:nvPr/>
          </p:nvSpPr>
          <p:spPr>
            <a:xfrm>
              <a:off x="7115227" y="6245199"/>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4">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5">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243889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ree Crop woman showing paper cup Stock Photo">
            <a:extLst>
              <a:ext uri="{FF2B5EF4-FFF2-40B4-BE49-F238E27FC236}">
                <a16:creationId xmlns:a16="http://schemas.microsoft.com/office/drawing/2014/main" id="{0C5895C0-EAF8-4CFC-889A-530DA8CCAF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84" b="26159"/>
          <a:stretch/>
        </p:blipFill>
        <p:spPr bwMode="auto">
          <a:xfrm>
            <a:off x="-30996" y="-40341"/>
            <a:ext cx="12211884" cy="6917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30996"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hlinkClick r:id="rId4"/>
            <a:extLst>
              <a:ext uri="{FF2B5EF4-FFF2-40B4-BE49-F238E27FC236}">
                <a16:creationId xmlns:a16="http://schemas.microsoft.com/office/drawing/2014/main" id="{C64550A7-4747-478E-9CE7-59032645F3DE}"/>
              </a:ext>
            </a:extLst>
          </p:cNvPr>
          <p:cNvSpPr txBox="1"/>
          <p:nvPr/>
        </p:nvSpPr>
        <p:spPr>
          <a:xfrm>
            <a:off x="8047038" y="6296896"/>
            <a:ext cx="4133850" cy="369332"/>
          </a:xfrm>
          <a:prstGeom prst="rect">
            <a:avLst/>
          </a:prstGeom>
          <a:noFill/>
        </p:spPr>
        <p:txBody>
          <a:bodyPr wrap="square">
            <a:spAutoFit/>
          </a:bodyPr>
          <a:lstStyle/>
          <a:p>
            <a:r>
              <a:rPr lang="en-US" b="1" i="0" dirty="0">
                <a:solidFill>
                  <a:schemeClr val="bg1"/>
                </a:solidFill>
                <a:effectLst/>
                <a:latin typeface="Calibri" panose="020F0502020204030204" pitchFamily="34" charset="0"/>
              </a:rPr>
              <a:t>Photo by </a:t>
            </a:r>
            <a:r>
              <a:rPr lang="en-US" b="1" i="0"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Angela Roma </a:t>
            </a:r>
            <a:r>
              <a:rPr lang="en-US" b="1" i="0" dirty="0">
                <a:solidFill>
                  <a:schemeClr val="bg1"/>
                </a:solidFill>
                <a:effectLst/>
                <a:latin typeface="Calibri" panose="020F0502020204030204" pitchFamily="34" charset="0"/>
              </a:rPr>
              <a:t>from </a:t>
            </a:r>
            <a:r>
              <a:rPr lang="en-US" b="1" i="0" u="sng" dirty="0">
                <a:solidFill>
                  <a:schemeClr val="bg1"/>
                </a:solidFill>
                <a:effectLst/>
                <a:latin typeface="Calibri" panose="020F0502020204030204" pitchFamily="34" charset="0"/>
              </a:rPr>
              <a:t>Pexels</a:t>
            </a:r>
            <a:r>
              <a:rPr lang="en-US" b="1" u="sng" dirty="0">
                <a:solidFill>
                  <a:schemeClr val="bg1"/>
                </a:solidFill>
                <a:latin typeface="Calibri" panose="020F0502020204030204" pitchFamily="34" charset="0"/>
              </a:rPr>
              <a:t>.com</a:t>
            </a:r>
            <a:endParaRPr lang="en-CA" b="1" u="sng" dirty="0">
              <a:solidFill>
                <a:schemeClr val="bg1"/>
              </a:solidFill>
            </a:endParaRPr>
          </a:p>
        </p:txBody>
      </p:sp>
    </p:spTree>
    <p:extLst>
      <p:ext uri="{BB962C8B-B14F-4D97-AF65-F5344CB8AC3E}">
        <p14:creationId xmlns:p14="http://schemas.microsoft.com/office/powerpoint/2010/main" val="363003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8720137" y="6480731"/>
            <a:ext cx="379571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317311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E3695E1-3F54-4EFB-81D1-B086778747AA}"/>
              </a:ext>
            </a:extLst>
          </p:cNvPr>
          <p:cNvPicPr>
            <a:picLocks noChangeAspect="1"/>
          </p:cNvPicPr>
          <p:nvPr/>
        </p:nvPicPr>
        <p:blipFill rotWithShape="1">
          <a:blip r:embed="rId3">
            <a:extLst>
              <a:ext uri="{28A0092B-C50C-407E-A947-70E740481C1C}">
                <a14:useLocalDpi xmlns:a14="http://schemas.microsoft.com/office/drawing/2010/main" val="0"/>
              </a:ext>
            </a:extLst>
          </a:blip>
          <a:srcRect l="13519" t="39080" r="23343" b="9525"/>
          <a:stretch/>
        </p:blipFill>
        <p:spPr>
          <a:xfrm>
            <a:off x="2376337" y="0"/>
            <a:ext cx="7439326" cy="6182506"/>
          </a:xfrm>
          <a:prstGeom prst="rect">
            <a:avLst/>
          </a:prstGeom>
        </p:spPr>
      </p:pic>
      <p:sp>
        <p:nvSpPr>
          <p:cNvPr id="10" name="Rectangle 9">
            <a:extLst>
              <a:ext uri="{FF2B5EF4-FFF2-40B4-BE49-F238E27FC236}">
                <a16:creationId xmlns:a16="http://schemas.microsoft.com/office/drawing/2014/main" id="{253B9806-D8D2-4950-8B0A-692C59B6496E}"/>
              </a:ext>
            </a:extLst>
          </p:cNvPr>
          <p:cNvSpPr/>
          <p:nvPr/>
        </p:nvSpPr>
        <p:spPr>
          <a:xfrm>
            <a:off x="46494" y="0"/>
            <a:ext cx="12161004" cy="6858001"/>
          </a:xfrm>
          <a:prstGeom prst="rect">
            <a:avLst/>
          </a:prstGeom>
          <a:gradFill>
            <a:gsLst>
              <a:gs pos="96000">
                <a:schemeClr val="bg1"/>
              </a:gs>
              <a:gs pos="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98F4E6-F7E6-494F-9A33-6D41BEB1AAEF}"/>
              </a:ext>
            </a:extLst>
          </p:cNvPr>
          <p:cNvSpPr txBox="1"/>
          <p:nvPr/>
        </p:nvSpPr>
        <p:spPr>
          <a:xfrm>
            <a:off x="30996" y="3026182"/>
            <a:ext cx="12192000" cy="2554545"/>
          </a:xfrm>
          <a:prstGeom prst="rect">
            <a:avLst/>
          </a:prstGeom>
          <a:noFill/>
        </p:spPr>
        <p:txBody>
          <a:bodyPr wrap="square" rtlCol="0">
            <a:spAutoFit/>
          </a:bodyPr>
          <a:lstStyle/>
          <a:p>
            <a:pPr algn="ctr"/>
            <a:r>
              <a:rPr lang="en-US" sz="8000" b="1" spc="300" dirty="0">
                <a:latin typeface="Alégre Sans" panose="02060606060101040101" pitchFamily="18" charset="0"/>
              </a:rPr>
              <a:t>Acknowledgement</a:t>
            </a:r>
            <a:r>
              <a:rPr lang="en-US" sz="8000" b="1" spc="300" dirty="0">
                <a:solidFill>
                  <a:srgbClr val="C00000"/>
                </a:solidFill>
                <a:latin typeface="Alégre Sans" panose="02060606060101040101" pitchFamily="18" charset="0"/>
              </a:rPr>
              <a:t> </a:t>
            </a:r>
          </a:p>
          <a:p>
            <a:pPr algn="ctr"/>
            <a:r>
              <a:rPr lang="en-US" sz="8000" b="1" spc="300" dirty="0">
                <a:latin typeface="Alégre Sans" panose="02060606060101040101" pitchFamily="18" charset="0"/>
              </a:rPr>
              <a:t>Traditional Lands</a:t>
            </a:r>
          </a:p>
        </p:txBody>
      </p:sp>
      <p:sp>
        <p:nvSpPr>
          <p:cNvPr id="8" name="TextBox 7">
            <a:hlinkClick r:id="rId4"/>
            <a:extLst>
              <a:ext uri="{FF2B5EF4-FFF2-40B4-BE49-F238E27FC236}">
                <a16:creationId xmlns:a16="http://schemas.microsoft.com/office/drawing/2014/main" id="{3A490E07-1167-4F1D-979C-CF970830B29D}"/>
              </a:ext>
            </a:extLst>
          </p:cNvPr>
          <p:cNvSpPr txBox="1"/>
          <p:nvPr/>
        </p:nvSpPr>
        <p:spPr>
          <a:xfrm>
            <a:off x="371475" y="6411868"/>
            <a:ext cx="11449050" cy="338554"/>
          </a:xfrm>
          <a:prstGeom prst="rect">
            <a:avLst/>
          </a:prstGeom>
          <a:noFill/>
        </p:spPr>
        <p:txBody>
          <a:bodyPr wrap="square">
            <a:spAutoFit/>
          </a:bodyPr>
          <a:lstStyle/>
          <a:p>
            <a:pPr algn="ctr"/>
            <a:r>
              <a:rPr lang="en-CA" sz="1600" b="1" dirty="0"/>
              <a:t>Canada Map Vectors by </a:t>
            </a:r>
            <a:r>
              <a:rPr lang="en-CA" sz="1600" b="1" dirty="0" err="1"/>
              <a:t>Vecteezy</a:t>
            </a:r>
            <a:endParaRPr lang="en-CA" sz="1600" b="1" dirty="0"/>
          </a:p>
        </p:txBody>
      </p:sp>
    </p:spTree>
    <p:extLst>
      <p:ext uri="{BB962C8B-B14F-4D97-AF65-F5344CB8AC3E}">
        <p14:creationId xmlns:p14="http://schemas.microsoft.com/office/powerpoint/2010/main" val="2347921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077EE1A5-F370-4E85-8483-B283014A38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40" r="15315"/>
          <a:stretch/>
        </p:blipFill>
        <p:spPr>
          <a:xfrm>
            <a:off x="0" y="-13052"/>
            <a:ext cx="12192000" cy="6871052"/>
          </a:xfrm>
          <a:prstGeom prst="rect">
            <a:avLst/>
          </a:prstGeom>
        </p:spPr>
      </p:pic>
      <p:sp>
        <p:nvSpPr>
          <p:cNvPr id="6" name="Rectangle 5">
            <a:extLst>
              <a:ext uri="{FF2B5EF4-FFF2-40B4-BE49-F238E27FC236}">
                <a16:creationId xmlns:a16="http://schemas.microsoft.com/office/drawing/2014/main" id="{EF02C2B9-7CED-4AA1-AFD5-7132F9704FCD}"/>
              </a:ext>
            </a:extLst>
          </p:cNvPr>
          <p:cNvSpPr/>
          <p:nvPr/>
        </p:nvSpPr>
        <p:spPr>
          <a:xfrm>
            <a:off x="-600501" y="2654082"/>
            <a:ext cx="13249702"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GLOBALIZATION</a:t>
            </a:r>
          </a:p>
        </p:txBody>
      </p:sp>
      <p:sp>
        <p:nvSpPr>
          <p:cNvPr id="7" name="TextBox 6">
            <a:extLst>
              <a:ext uri="{FF2B5EF4-FFF2-40B4-BE49-F238E27FC236}">
                <a16:creationId xmlns:a16="http://schemas.microsoft.com/office/drawing/2014/main" id="{2855A78C-BF21-4D2E-A125-99E60A9C1AC8}"/>
              </a:ext>
            </a:extLst>
          </p:cNvPr>
          <p:cNvSpPr txBox="1"/>
          <p:nvPr/>
        </p:nvSpPr>
        <p:spPr>
          <a:xfrm>
            <a:off x="1243489" y="6451500"/>
            <a:ext cx="4593431" cy="369332"/>
          </a:xfrm>
          <a:prstGeom prst="rect">
            <a:avLst/>
          </a:prstGeom>
          <a:noFill/>
        </p:spPr>
        <p:txBody>
          <a:bodyPr wrap="square">
            <a:spAutoFit/>
          </a:bodyPr>
          <a:lstStyle/>
          <a:p>
            <a:r>
              <a:rPr lang="en-US" b="1" i="0" dirty="0">
                <a:solidFill>
                  <a:schemeClr val="bg1"/>
                </a:solidFill>
                <a:effectLst/>
                <a:latin typeface="Calibri" panose="020F0502020204030204" pitchFamily="34" charset="0"/>
              </a:rPr>
              <a:t>Image by </a:t>
            </a:r>
            <a:r>
              <a:rPr lang="en-US" b="1" i="0" u="sng"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Gerd Altmann</a:t>
            </a:r>
            <a:r>
              <a:rPr lang="en-US" b="1" i="0" dirty="0">
                <a:solidFill>
                  <a:schemeClr val="bg1"/>
                </a:solidFill>
                <a:effectLst/>
                <a:latin typeface="Calibri" panose="020F0502020204030204" pitchFamily="34" charset="0"/>
              </a:rPr>
              <a:t> from </a:t>
            </a:r>
            <a:r>
              <a:rPr lang="en-US" b="1" i="0" u="sng"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b="1" i="0" dirty="0">
                <a:solidFill>
                  <a:schemeClr val="bg1"/>
                </a:solidFill>
                <a:effectLst/>
                <a:latin typeface="Calibri" panose="020F0502020204030204" pitchFamily="34" charset="0"/>
              </a:rPr>
              <a:t> </a:t>
            </a:r>
            <a:endParaRPr lang="en-CA" b="1" dirty="0">
              <a:solidFill>
                <a:schemeClr val="bg1"/>
              </a:solidFill>
            </a:endParaRPr>
          </a:p>
        </p:txBody>
      </p:sp>
    </p:spTree>
    <p:extLst>
      <p:ext uri="{BB962C8B-B14F-4D97-AF65-F5344CB8AC3E}">
        <p14:creationId xmlns:p14="http://schemas.microsoft.com/office/powerpoint/2010/main" val="4073212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ill covid kill globalisation? | The Economist">
            <a:hlinkClick r:id="" action="ppaction://media"/>
            <a:extLst>
              <a:ext uri="{FF2B5EF4-FFF2-40B4-BE49-F238E27FC236}">
                <a16:creationId xmlns:a16="http://schemas.microsoft.com/office/drawing/2014/main" id="{AFD9E9F1-B56E-41ED-83CB-2A5E726C6E15}"/>
              </a:ext>
            </a:extLst>
          </p:cNvPr>
          <p:cNvPicPr>
            <a:picLocks noRot="1" noChangeAspect="1"/>
          </p:cNvPicPr>
          <p:nvPr>
            <a:videoFile r:link="rId1"/>
          </p:nvPr>
        </p:nvPicPr>
        <p:blipFill>
          <a:blip r:embed="rId4"/>
          <a:stretch>
            <a:fillRect/>
          </a:stretch>
        </p:blipFill>
        <p:spPr>
          <a:xfrm>
            <a:off x="26973" y="0"/>
            <a:ext cx="12153915" cy="6850063"/>
          </a:xfrm>
          <a:prstGeom prst="rect">
            <a:avLst/>
          </a:prstGeom>
        </p:spPr>
      </p:pic>
      <p:pic>
        <p:nvPicPr>
          <p:cNvPr id="6146" name="Picture 2">
            <a:hlinkClick r:id="rId5"/>
            <a:extLst>
              <a:ext uri="{FF2B5EF4-FFF2-40B4-BE49-F238E27FC236}">
                <a16:creationId xmlns:a16="http://schemas.microsoft.com/office/drawing/2014/main" id="{6376DD74-6517-4967-AB6D-FF3B23169D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22207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3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1565560"/>
            <a:ext cx="5724525" cy="5292440"/>
          </a:xfrm>
        </p:spPr>
        <p:txBody>
          <a:bodyPr>
            <a:normAutofit/>
          </a:bodyPr>
          <a:lstStyle/>
          <a:p>
            <a:r>
              <a:rPr lang="en-CA" dirty="0"/>
              <a:t>What comes to mind when you hear the term globalization? </a:t>
            </a:r>
          </a:p>
          <a:p>
            <a:r>
              <a:rPr lang="en-CA" b="1" dirty="0">
                <a:solidFill>
                  <a:srgbClr val="0070C0"/>
                </a:solidFill>
              </a:rPr>
              <a:t>Menti.com – CODE: 4896 0796</a:t>
            </a:r>
          </a:p>
          <a:p>
            <a:endParaRPr lang="en-CA" sz="1200" dirty="0"/>
          </a:p>
          <a:p>
            <a:r>
              <a:rPr lang="en-CA" dirty="0"/>
              <a:t>What things do you have access to that could be thought of as the result of globalization?</a:t>
            </a:r>
          </a:p>
          <a:p>
            <a:r>
              <a:rPr lang="en-CA" dirty="0"/>
              <a:t>Do you see globalization primarily as </a:t>
            </a:r>
          </a:p>
          <a:p>
            <a:pPr lvl="1"/>
            <a:r>
              <a:rPr lang="en-CA" dirty="0"/>
              <a:t>positive phenomenon?</a:t>
            </a:r>
          </a:p>
          <a:p>
            <a:pPr lvl="1"/>
            <a:r>
              <a:rPr lang="en-CA" dirty="0"/>
              <a:t>negative phenomenon?</a:t>
            </a:r>
          </a:p>
          <a:p>
            <a:pPr lvl="1"/>
            <a:endParaRPr lang="en-CA" dirty="0"/>
          </a:p>
        </p:txBody>
      </p:sp>
      <p:sp>
        <p:nvSpPr>
          <p:cNvPr id="4" name="Title 1">
            <a:extLst>
              <a:ext uri="{FF2B5EF4-FFF2-40B4-BE49-F238E27FC236}">
                <a16:creationId xmlns:a16="http://schemas.microsoft.com/office/drawing/2014/main" id="{BBA5C983-0ACD-4D7F-B939-BCFBC6BA5F07}"/>
              </a:ext>
            </a:extLst>
          </p:cNvPr>
          <p:cNvSpPr>
            <a:spLocks noGrp="1"/>
          </p:cNvSpPr>
          <p:nvPr>
            <p:ph type="title"/>
          </p:nvPr>
        </p:nvSpPr>
        <p:spPr>
          <a:xfrm>
            <a:off x="6096000" y="239996"/>
            <a:ext cx="6084888" cy="1325563"/>
          </a:xfrm>
        </p:spPr>
        <p:txBody>
          <a:bodyPr/>
          <a:lstStyle/>
          <a:p>
            <a:r>
              <a:rPr lang="en-CA" dirty="0"/>
              <a:t>Globalization</a:t>
            </a:r>
          </a:p>
        </p:txBody>
      </p:sp>
      <p:grpSp>
        <p:nvGrpSpPr>
          <p:cNvPr id="2" name="Group 1">
            <a:extLst>
              <a:ext uri="{FF2B5EF4-FFF2-40B4-BE49-F238E27FC236}">
                <a16:creationId xmlns:a16="http://schemas.microsoft.com/office/drawing/2014/main" id="{3CBCFF46-A133-47DE-B69F-A8A8E7A0DE09}"/>
              </a:ext>
            </a:extLst>
          </p:cNvPr>
          <p:cNvGrpSpPr/>
          <p:nvPr/>
        </p:nvGrpSpPr>
        <p:grpSpPr>
          <a:xfrm>
            <a:off x="0" y="-66007"/>
            <a:ext cx="5726213" cy="6924007"/>
            <a:chOff x="0" y="-66007"/>
            <a:chExt cx="5726213" cy="6924007"/>
          </a:xfrm>
        </p:grpSpPr>
        <p:pic>
          <p:nvPicPr>
            <p:cNvPr id="14338" name="Picture 2" descr="Earth, Network, Blockchain, Globe, Digitization">
              <a:extLst>
                <a:ext uri="{FF2B5EF4-FFF2-40B4-BE49-F238E27FC236}">
                  <a16:creationId xmlns:a16="http://schemas.microsoft.com/office/drawing/2014/main" id="{2878DF1C-3EAA-4A22-919E-7903DC043E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91" t="11909" r="28532" b="13408"/>
            <a:stretch/>
          </p:blipFill>
          <p:spPr bwMode="auto">
            <a:xfrm>
              <a:off x="0" y="-66007"/>
              <a:ext cx="5726213" cy="6924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732080A-5D8C-400A-9324-D809720B8882}"/>
                </a:ext>
              </a:extLst>
            </p:cNvPr>
            <p:cNvSpPr txBox="1"/>
            <p:nvPr/>
          </p:nvSpPr>
          <p:spPr>
            <a:xfrm>
              <a:off x="558650" y="6398181"/>
              <a:ext cx="4608912" cy="369332"/>
            </a:xfrm>
            <a:prstGeom prst="rect">
              <a:avLst/>
            </a:prstGeom>
            <a:solidFill>
              <a:schemeClr val="tx1">
                <a:alpha val="47000"/>
              </a:schemeClr>
            </a:solidFill>
          </p:spPr>
          <p:txBody>
            <a:bodyPr wrap="square">
              <a:spAutoFit/>
            </a:bodyPr>
            <a:lstStyle/>
            <a:p>
              <a:r>
                <a:rPr lang="en-US" b="1" i="0" dirty="0">
                  <a:solidFill>
                    <a:schemeClr val="bg1"/>
                  </a:solidFill>
                  <a:effectLst/>
                  <a:latin typeface="Calibri" panose="020F0502020204030204" pitchFamily="34" charset="0"/>
                </a:rPr>
                <a:t>Image by </a:t>
              </a:r>
              <a:r>
                <a:rPr lang="en-US" b="1" i="0" u="sng"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Gerd Altmann</a:t>
              </a:r>
              <a:r>
                <a:rPr lang="en-US" b="1" i="0" dirty="0">
                  <a:solidFill>
                    <a:schemeClr val="bg1"/>
                  </a:solidFill>
                  <a:effectLst/>
                  <a:latin typeface="Calibri" panose="020F0502020204030204" pitchFamily="34" charset="0"/>
                </a:rPr>
                <a:t> from </a:t>
              </a:r>
              <a:r>
                <a:rPr lang="en-US" b="1" i="0" u="sng"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b="1" i="0" dirty="0">
                  <a:solidFill>
                    <a:schemeClr val="bg1"/>
                  </a:solidFill>
                  <a:effectLst/>
                  <a:latin typeface="Calibri" panose="020F0502020204030204" pitchFamily="34" charset="0"/>
                </a:rPr>
                <a:t> </a:t>
              </a:r>
              <a:endParaRPr lang="en-CA" b="1" dirty="0">
                <a:solidFill>
                  <a:schemeClr val="bg1"/>
                </a:solidFill>
              </a:endParaRPr>
            </a:p>
          </p:txBody>
        </p:sp>
      </p:grpSp>
    </p:spTree>
    <p:extLst>
      <p:ext uri="{BB962C8B-B14F-4D97-AF65-F5344CB8AC3E}">
        <p14:creationId xmlns:p14="http://schemas.microsoft.com/office/powerpoint/2010/main" val="2598165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557321-3EF1-45EB-AFEE-36B6D4618074}"/>
              </a:ext>
            </a:extLst>
          </p:cNvPr>
          <p:cNvPicPr>
            <a:picLocks noChangeAspect="1"/>
          </p:cNvPicPr>
          <p:nvPr/>
        </p:nvPicPr>
        <p:blipFill rotWithShape="1">
          <a:blip r:embed="rId3"/>
          <a:srcRect r="50000"/>
          <a:stretch/>
        </p:blipFill>
        <p:spPr>
          <a:xfrm>
            <a:off x="1" y="0"/>
            <a:ext cx="6096000" cy="6858000"/>
          </a:xfrm>
          <a:prstGeom prst="rect">
            <a:avLst/>
          </a:prstGeom>
        </p:spPr>
      </p:pic>
      <p:sp>
        <p:nvSpPr>
          <p:cNvPr id="2" name="Rectangle 1">
            <a:extLst>
              <a:ext uri="{FF2B5EF4-FFF2-40B4-BE49-F238E27FC236}">
                <a16:creationId xmlns:a16="http://schemas.microsoft.com/office/drawing/2014/main" id="{F79BBF73-FC65-42B1-99EA-60C598F515B1}"/>
              </a:ext>
            </a:extLst>
          </p:cNvPr>
          <p:cNvSpPr/>
          <p:nvPr/>
        </p:nvSpPr>
        <p:spPr>
          <a:xfrm>
            <a:off x="3429000" y="7937"/>
            <a:ext cx="2595563" cy="418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E1D96113-EF13-4ED7-B3A0-32FDD334D827}"/>
              </a:ext>
            </a:extLst>
          </p:cNvPr>
          <p:cNvGrpSpPr/>
          <p:nvPr/>
        </p:nvGrpSpPr>
        <p:grpSpPr>
          <a:xfrm>
            <a:off x="6096000" y="-57150"/>
            <a:ext cx="6167437" cy="6923087"/>
            <a:chOff x="0" y="-66007"/>
            <a:chExt cx="5726213" cy="6924007"/>
          </a:xfrm>
        </p:grpSpPr>
        <p:pic>
          <p:nvPicPr>
            <p:cNvPr id="7" name="Picture 2" descr="Earth, Network, Blockchain, Globe, Digitization">
              <a:extLst>
                <a:ext uri="{FF2B5EF4-FFF2-40B4-BE49-F238E27FC236}">
                  <a16:creationId xmlns:a16="http://schemas.microsoft.com/office/drawing/2014/main" id="{9B7CC83F-149D-4F17-885D-AA53133D8B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91" t="11909" r="28532" b="13408"/>
            <a:stretch/>
          </p:blipFill>
          <p:spPr bwMode="auto">
            <a:xfrm>
              <a:off x="0" y="-66007"/>
              <a:ext cx="5726213" cy="6924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4CF499-98C2-4421-8F4E-268D55408D53}"/>
                </a:ext>
              </a:extLst>
            </p:cNvPr>
            <p:cNvSpPr txBox="1"/>
            <p:nvPr/>
          </p:nvSpPr>
          <p:spPr>
            <a:xfrm>
              <a:off x="558650" y="6398181"/>
              <a:ext cx="4608912" cy="369332"/>
            </a:xfrm>
            <a:prstGeom prst="rect">
              <a:avLst/>
            </a:prstGeom>
            <a:solidFill>
              <a:schemeClr val="tx1">
                <a:alpha val="47000"/>
              </a:schemeClr>
            </a:solidFill>
          </p:spPr>
          <p:txBody>
            <a:bodyPr wrap="square">
              <a:spAutoFit/>
            </a:bodyPr>
            <a:lstStyle/>
            <a:p>
              <a:r>
                <a:rPr lang="en-US" b="1" i="0" dirty="0">
                  <a:solidFill>
                    <a:schemeClr val="bg1"/>
                  </a:solidFill>
                  <a:effectLst/>
                  <a:latin typeface="Calibri" panose="020F0502020204030204" pitchFamily="34" charset="0"/>
                </a:rPr>
                <a:t>Image by </a:t>
              </a:r>
              <a:r>
                <a:rPr lang="en-US" b="1" i="0" u="sng"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Gerd Altmann</a:t>
              </a:r>
              <a:r>
                <a:rPr lang="en-US" b="1" i="0" dirty="0">
                  <a:solidFill>
                    <a:schemeClr val="bg1"/>
                  </a:solidFill>
                  <a:effectLst/>
                  <a:latin typeface="Calibri" panose="020F0502020204030204" pitchFamily="34" charset="0"/>
                </a:rPr>
                <a:t> from </a:t>
              </a:r>
              <a:r>
                <a:rPr lang="en-US" b="1" i="0" u="sng" dirty="0" err="1">
                  <a:solidFill>
                    <a:schemeClr val="bg1"/>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Pixabay</a:t>
              </a:r>
              <a:r>
                <a:rPr lang="en-US" b="1" i="0" dirty="0">
                  <a:solidFill>
                    <a:schemeClr val="bg1"/>
                  </a:solidFill>
                  <a:effectLst/>
                  <a:latin typeface="Calibri" panose="020F0502020204030204" pitchFamily="34" charset="0"/>
                </a:rPr>
                <a:t> </a:t>
              </a:r>
              <a:endParaRPr lang="en-CA" b="1" dirty="0">
                <a:solidFill>
                  <a:schemeClr val="bg1"/>
                </a:solidFill>
              </a:endParaRPr>
            </a:p>
          </p:txBody>
        </p:sp>
      </p:grpSp>
    </p:spTree>
    <p:extLst>
      <p:ext uri="{BB962C8B-B14F-4D97-AF65-F5344CB8AC3E}">
        <p14:creationId xmlns:p14="http://schemas.microsoft.com/office/powerpoint/2010/main" val="1126970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Globalization</a:t>
            </a:r>
          </a:p>
        </p:txBody>
      </p:sp>
      <p:sp>
        <p:nvSpPr>
          <p:cNvPr id="3" name="Content Placeholder 2"/>
          <p:cNvSpPr>
            <a:spLocks noGrp="1"/>
          </p:cNvSpPr>
          <p:nvPr>
            <p:ph idx="1"/>
          </p:nvPr>
        </p:nvSpPr>
        <p:spPr>
          <a:xfrm>
            <a:off x="376188" y="1825624"/>
            <a:ext cx="4938764" cy="5032375"/>
          </a:xfrm>
        </p:spPr>
        <p:txBody>
          <a:bodyPr>
            <a:normAutofit/>
          </a:bodyPr>
          <a:lstStyle/>
          <a:p>
            <a:r>
              <a:rPr lang="en-CA" b="1" dirty="0"/>
              <a:t>Globalization</a:t>
            </a:r>
            <a:r>
              <a:rPr lang="en-CA" dirty="0"/>
              <a:t> refers to the increasing integration of nations’ economies, trade, products, ideas, norms, and cultures.</a:t>
            </a:r>
          </a:p>
          <a:p>
            <a:endParaRPr lang="en-CA" sz="1200" dirty="0"/>
          </a:p>
          <a:p>
            <a:r>
              <a:rPr lang="en-CA" b="1" dirty="0"/>
              <a:t>Movement</a:t>
            </a:r>
            <a:r>
              <a:rPr lang="en-CA" dirty="0"/>
              <a:t> of …</a:t>
            </a:r>
          </a:p>
          <a:p>
            <a:pPr lvl="1"/>
            <a:r>
              <a:rPr lang="en-CA" dirty="0"/>
              <a:t>Transportation </a:t>
            </a:r>
          </a:p>
          <a:p>
            <a:pPr lvl="1"/>
            <a:r>
              <a:rPr lang="en-CA" dirty="0"/>
              <a:t>Telecommunications </a:t>
            </a:r>
          </a:p>
          <a:p>
            <a:pPr lvl="1"/>
            <a:r>
              <a:rPr lang="en-CA" dirty="0"/>
              <a:t>People </a:t>
            </a:r>
          </a:p>
        </p:txBody>
      </p:sp>
      <p:grpSp>
        <p:nvGrpSpPr>
          <p:cNvPr id="4" name="Group 3">
            <a:extLst>
              <a:ext uri="{FF2B5EF4-FFF2-40B4-BE49-F238E27FC236}">
                <a16:creationId xmlns:a16="http://schemas.microsoft.com/office/drawing/2014/main" id="{BE1B3944-BF2C-4B45-A3F4-9E3327F5384F}"/>
              </a:ext>
            </a:extLst>
          </p:cNvPr>
          <p:cNvGrpSpPr/>
          <p:nvPr/>
        </p:nvGrpSpPr>
        <p:grpSpPr>
          <a:xfrm>
            <a:off x="5965658" y="274638"/>
            <a:ext cx="5850154" cy="6469196"/>
            <a:chOff x="5965658" y="274638"/>
            <a:chExt cx="5850154" cy="6469196"/>
          </a:xfrm>
        </p:grpSpPr>
        <p:sp>
          <p:nvSpPr>
            <p:cNvPr id="7" name="TextBox 6">
              <a:extLst>
                <a:ext uri="{FF2B5EF4-FFF2-40B4-BE49-F238E27FC236}">
                  <a16:creationId xmlns:a16="http://schemas.microsoft.com/office/drawing/2014/main" id="{5D69C47C-DC1C-4B07-9A9E-D614E22AEAE1}"/>
                </a:ext>
              </a:extLst>
            </p:cNvPr>
            <p:cNvSpPr txBox="1"/>
            <p:nvPr/>
          </p:nvSpPr>
          <p:spPr>
            <a:xfrm>
              <a:off x="6693768" y="6405280"/>
              <a:ext cx="4393933" cy="338554"/>
            </a:xfrm>
            <a:prstGeom prst="rect">
              <a:avLst/>
            </a:prstGeom>
            <a:noFill/>
          </p:spPr>
          <p:txBody>
            <a:bodyPr wrap="square">
              <a:spAutoFit/>
            </a:bodyPr>
            <a:lstStyle/>
            <a:p>
              <a:r>
                <a:rPr lang="en-US" sz="1600" b="1" i="0" dirty="0">
                  <a:effectLst/>
                  <a:latin typeface="Calibri" panose="020F0502020204030204" pitchFamily="34" charset="0"/>
                </a:rPr>
                <a:t>Image by </a:t>
              </a:r>
              <a:r>
                <a:rPr lang="en-US" sz="1600" b="1" i="0" u="sng" dirty="0">
                  <a:effectLst/>
                  <a:latin typeface="Calibri" panose="020F0502020204030204" pitchFamily="34" charset="0"/>
                  <a:hlinkClick r:id="rId3">
                    <a:extLst>
                      <a:ext uri="{A12FA001-AC4F-418D-AE19-62706E023703}">
                        <ahyp:hlinkClr xmlns:ahyp="http://schemas.microsoft.com/office/drawing/2018/hyperlinkcolor" val="tx"/>
                      </a:ext>
                    </a:extLst>
                  </a:hlinkClick>
                </a:rPr>
                <a:t>Gerd Altmann</a:t>
              </a:r>
              <a:r>
                <a:rPr lang="en-US" sz="1600" b="1" i="0" dirty="0">
                  <a:effectLst/>
                  <a:latin typeface="Calibri" panose="020F0502020204030204" pitchFamily="34" charset="0"/>
                </a:rPr>
                <a:t> from </a:t>
              </a:r>
              <a:r>
                <a:rPr lang="en-US" sz="1600" b="1" i="0" u="sng" dirty="0" err="1">
                  <a:effectLst/>
                  <a:latin typeface="Calibri" panose="020F0502020204030204" pitchFamily="34" charset="0"/>
                  <a:hlinkClick r:id="rId4">
                    <a:extLst>
                      <a:ext uri="{A12FA001-AC4F-418D-AE19-62706E023703}">
                        <ahyp:hlinkClr xmlns:ahyp="http://schemas.microsoft.com/office/drawing/2018/hyperlinkcolor" val="tx"/>
                      </a:ext>
                    </a:extLst>
                  </a:hlinkClick>
                </a:rPr>
                <a:t>Pixabay</a:t>
              </a:r>
              <a:r>
                <a:rPr lang="en-US" sz="1600" b="1" i="0" dirty="0">
                  <a:effectLst/>
                  <a:latin typeface="Calibri" panose="020F0502020204030204" pitchFamily="34" charset="0"/>
                </a:rPr>
                <a:t> </a:t>
              </a:r>
              <a:endParaRPr lang="en-CA" sz="1600" b="1" dirty="0"/>
            </a:p>
          </p:txBody>
        </p:sp>
        <p:pic>
          <p:nvPicPr>
            <p:cNvPr id="11268" name="Picture 4" descr="Social Media, People, Social Networks, Media, System">
              <a:extLst>
                <a:ext uri="{FF2B5EF4-FFF2-40B4-BE49-F238E27FC236}">
                  <a16:creationId xmlns:a16="http://schemas.microsoft.com/office/drawing/2014/main" id="{0181B0EC-0B47-475F-AA84-52F8CC07B8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05" r="17416"/>
            <a:stretch/>
          </p:blipFill>
          <p:spPr bwMode="auto">
            <a:xfrm>
              <a:off x="5965658" y="274638"/>
              <a:ext cx="5850154" cy="6096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97341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1574479"/>
            <a:ext cx="5653087" cy="5292440"/>
          </a:xfrm>
        </p:spPr>
        <p:txBody>
          <a:bodyPr>
            <a:normAutofit/>
          </a:bodyPr>
          <a:lstStyle/>
          <a:p>
            <a:r>
              <a:rPr lang="en-US" dirty="0"/>
              <a:t>Globalization has become a one-word-fits-all concept. </a:t>
            </a:r>
          </a:p>
          <a:p>
            <a:r>
              <a:rPr lang="en-US" dirty="0"/>
              <a:t>Put simply, it acknowledges that we are becoming increasingly connected economically, culturally, and politically. </a:t>
            </a:r>
          </a:p>
          <a:p>
            <a:r>
              <a:rPr lang="en-US" dirty="0"/>
              <a:t>We can see this shift in our everyday lives.</a:t>
            </a:r>
            <a:endParaRPr lang="en-CA" dirty="0"/>
          </a:p>
        </p:txBody>
      </p:sp>
      <p:sp>
        <p:nvSpPr>
          <p:cNvPr id="4" name="Title 1">
            <a:extLst>
              <a:ext uri="{FF2B5EF4-FFF2-40B4-BE49-F238E27FC236}">
                <a16:creationId xmlns:a16="http://schemas.microsoft.com/office/drawing/2014/main" id="{BBA5C983-0ACD-4D7F-B939-BCFBC6BA5F07}"/>
              </a:ext>
            </a:extLst>
          </p:cNvPr>
          <p:cNvSpPr>
            <a:spLocks noGrp="1"/>
          </p:cNvSpPr>
          <p:nvPr>
            <p:ph type="title"/>
          </p:nvPr>
        </p:nvSpPr>
        <p:spPr>
          <a:xfrm>
            <a:off x="371475" y="239996"/>
            <a:ext cx="11809413" cy="1325563"/>
          </a:xfrm>
        </p:spPr>
        <p:txBody>
          <a:bodyPr/>
          <a:lstStyle/>
          <a:p>
            <a:r>
              <a:rPr lang="en-CA" dirty="0"/>
              <a:t>Globalization</a:t>
            </a:r>
          </a:p>
        </p:txBody>
      </p:sp>
      <p:sp>
        <p:nvSpPr>
          <p:cNvPr id="7" name="TextBox 6">
            <a:extLst>
              <a:ext uri="{FF2B5EF4-FFF2-40B4-BE49-F238E27FC236}">
                <a16:creationId xmlns:a16="http://schemas.microsoft.com/office/drawing/2014/main" id="{7C91195D-6EEC-4225-9FD9-007DD0EBEE6E}"/>
              </a:ext>
            </a:extLst>
          </p:cNvPr>
          <p:cNvSpPr txBox="1"/>
          <p:nvPr/>
        </p:nvSpPr>
        <p:spPr>
          <a:xfrm>
            <a:off x="371475" y="6433337"/>
            <a:ext cx="1514475" cy="369332"/>
          </a:xfrm>
          <a:prstGeom prst="rect">
            <a:avLst/>
          </a:prstGeom>
          <a:noFill/>
        </p:spPr>
        <p:txBody>
          <a:bodyPr wrap="square">
            <a:spAutoFit/>
          </a:bodyPr>
          <a:lstStyle/>
          <a:p>
            <a:r>
              <a:rPr lang="en-CA" b="1" dirty="0">
                <a:solidFill>
                  <a:schemeClr val="bg1"/>
                </a:solidFill>
              </a:rPr>
              <a:t>Menti.com </a:t>
            </a:r>
            <a:endParaRPr lang="en-CA" dirty="0">
              <a:solidFill>
                <a:schemeClr val="bg1"/>
              </a:solidFill>
            </a:endParaRPr>
          </a:p>
        </p:txBody>
      </p:sp>
      <p:grpSp>
        <p:nvGrpSpPr>
          <p:cNvPr id="10" name="Group 9">
            <a:extLst>
              <a:ext uri="{FF2B5EF4-FFF2-40B4-BE49-F238E27FC236}">
                <a16:creationId xmlns:a16="http://schemas.microsoft.com/office/drawing/2014/main" id="{0B96C1E5-22FC-46D7-ABA6-CC8259EAC2FE}"/>
              </a:ext>
            </a:extLst>
          </p:cNvPr>
          <p:cNvGrpSpPr/>
          <p:nvPr/>
        </p:nvGrpSpPr>
        <p:grpSpPr>
          <a:xfrm>
            <a:off x="292817" y="1307762"/>
            <a:ext cx="5371382" cy="5482212"/>
            <a:chOff x="292817" y="1307762"/>
            <a:chExt cx="5371382" cy="5482212"/>
          </a:xfrm>
        </p:grpSpPr>
        <p:pic>
          <p:nvPicPr>
            <p:cNvPr id="9" name="Picture 8" descr="Graphical user interface&#10;&#10;Description automatically generated">
              <a:extLst>
                <a:ext uri="{FF2B5EF4-FFF2-40B4-BE49-F238E27FC236}">
                  <a16:creationId xmlns:a16="http://schemas.microsoft.com/office/drawing/2014/main" id="{252C3CA8-DB74-4838-A5ED-07C3F42A2A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5742" l="8824" r="90118">
                          <a14:foregroundMark x1="68824" y1="7871" x2="56118" y2="7355"/>
                          <a14:foregroundMark x1="56118" y1="7355" x2="65059" y2="7484"/>
                          <a14:foregroundMark x1="65059" y1="7484" x2="34588" y2="8387"/>
                          <a14:foregroundMark x1="34588" y1="8387" x2="41059" y2="8774"/>
                          <a14:foregroundMark x1="41059" y1="8774" x2="31294" y2="10065"/>
                          <a14:foregroundMark x1="31294" y1="10065" x2="41647" y2="8000"/>
                          <a14:foregroundMark x1="41647" y1="8000" x2="36235" y2="9419"/>
                          <a14:foregroundMark x1="57647" y1="4129" x2="47529" y2="5290"/>
                          <a14:foregroundMark x1="47529" y1="5290" x2="54353" y2="6065"/>
                          <a14:foregroundMark x1="54353" y1="6065" x2="43412" y2="5419"/>
                          <a14:foregroundMark x1="43412" y1="5419" x2="56471" y2="3742"/>
                          <a14:foregroundMark x1="56471" y1="3742" x2="48118" y2="3097"/>
                          <a14:foregroundMark x1="48118" y1="3097" x2="56941" y2="4387"/>
                          <a14:foregroundMark x1="56941" y1="4387" x2="58941" y2="4387"/>
                          <a14:foregroundMark x1="11529" y1="30968" x2="12706" y2="35226"/>
                          <a14:foregroundMark x1="14588" y1="18581" x2="14471" y2="26194"/>
                          <a14:foregroundMark x1="14471" y1="26194" x2="14353" y2="18839"/>
                          <a14:foregroundMark x1="14353" y1="18839" x2="13529" y2="25935"/>
                          <a14:foregroundMark x1="13529" y1="25935" x2="15765" y2="18194"/>
                          <a14:foregroundMark x1="15765" y1="18194" x2="13176" y2="25290"/>
                          <a14:foregroundMark x1="13176" y1="25290" x2="15412" y2="18194"/>
                          <a14:foregroundMark x1="15412" y1="18194" x2="15176" y2="26839"/>
                          <a14:foregroundMark x1="9294" y1="62581" x2="9294" y2="77935"/>
                          <a14:foregroundMark x1="9294" y1="77935" x2="9294" y2="77935"/>
                          <a14:foregroundMark x1="8824" y1="43484" x2="8824" y2="58323"/>
                          <a14:foregroundMark x1="34588" y1="90323" x2="43176" y2="89935"/>
                          <a14:foregroundMark x1="43176" y1="89935" x2="45176" y2="90194"/>
                          <a14:foregroundMark x1="42706" y1="95226" x2="49294" y2="94968"/>
                          <a14:foregroundMark x1="49294" y1="94968" x2="49412" y2="93677"/>
                          <a14:foregroundMark x1="65412" y1="95742" x2="63765" y2="95226"/>
                          <a14:foregroundMark x1="54824" y1="95484" x2="54000" y2="94839"/>
                          <a14:foregroundMark x1="90118" y1="22968" x2="86235" y2="22968"/>
                          <a14:foregroundMark x1="90118" y1="38839" x2="86118" y2="38968"/>
                          <a14:foregroundMark x1="69059" y1="4387" x2="61176" y2="4645"/>
                        </a14:backgroundRemoval>
                      </a14:imgEffect>
                    </a14:imgLayer>
                  </a14:imgProps>
                </a:ext>
                <a:ext uri="{28A0092B-C50C-407E-A947-70E740481C1C}">
                  <a14:useLocalDpi xmlns:a14="http://schemas.microsoft.com/office/drawing/2010/main" val="0"/>
                </a:ext>
              </a:extLst>
            </a:blip>
            <a:stretch>
              <a:fillRect/>
            </a:stretch>
          </p:blipFill>
          <p:spPr>
            <a:xfrm>
              <a:off x="292817" y="1307762"/>
              <a:ext cx="5371382" cy="4897437"/>
            </a:xfrm>
            <a:prstGeom prst="rect">
              <a:avLst/>
            </a:prstGeom>
          </p:spPr>
        </p:pic>
        <p:sp>
          <p:nvSpPr>
            <p:cNvPr id="13" name="TextBox 12">
              <a:extLst>
                <a:ext uri="{FF2B5EF4-FFF2-40B4-BE49-F238E27FC236}">
                  <a16:creationId xmlns:a16="http://schemas.microsoft.com/office/drawing/2014/main" id="{B106AA50-F7AF-4AA2-9563-4950D333B439}"/>
                </a:ext>
              </a:extLst>
            </p:cNvPr>
            <p:cNvSpPr txBox="1"/>
            <p:nvPr/>
          </p:nvSpPr>
          <p:spPr>
            <a:xfrm>
              <a:off x="726729" y="6205199"/>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5">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6">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2032231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5724525" cy="1325563"/>
          </a:xfrm>
        </p:spPr>
        <p:txBody>
          <a:bodyPr>
            <a:normAutofit/>
          </a:bodyPr>
          <a:lstStyle/>
          <a:p>
            <a:r>
              <a:rPr lang="en-CA" dirty="0"/>
              <a:t>Globalization</a:t>
            </a:r>
          </a:p>
        </p:txBody>
      </p:sp>
      <p:sp>
        <p:nvSpPr>
          <p:cNvPr id="3" name="Content Placeholder 2"/>
          <p:cNvSpPr>
            <a:spLocks noGrp="1"/>
          </p:cNvSpPr>
          <p:nvPr>
            <p:ph idx="1"/>
          </p:nvPr>
        </p:nvSpPr>
        <p:spPr>
          <a:xfrm>
            <a:off x="371476" y="1550613"/>
            <a:ext cx="5653088" cy="4898114"/>
          </a:xfrm>
        </p:spPr>
        <p:txBody>
          <a:bodyPr>
            <a:normAutofit/>
          </a:bodyPr>
          <a:lstStyle/>
          <a:p>
            <a:r>
              <a:rPr lang="en-US" dirty="0"/>
              <a:t>At the start of the 20th century, colonial states like Canada put in place laws and policies to regulate perceived threats.</a:t>
            </a:r>
          </a:p>
          <a:p>
            <a:r>
              <a:rPr lang="en-US" dirty="0"/>
              <a:t>In Canada, these “threats” included Indigenous Peoples, Japanese and Chinese </a:t>
            </a:r>
            <a:r>
              <a:rPr lang="en-US" dirty="0" err="1"/>
              <a:t>labourers</a:t>
            </a:r>
            <a:r>
              <a:rPr lang="en-US" dirty="0"/>
              <a:t>, and mixed-raced populations. </a:t>
            </a:r>
            <a:endParaRPr lang="en-CA" dirty="0"/>
          </a:p>
        </p:txBody>
      </p:sp>
      <p:grpSp>
        <p:nvGrpSpPr>
          <p:cNvPr id="14" name="Group 13">
            <a:extLst>
              <a:ext uri="{FF2B5EF4-FFF2-40B4-BE49-F238E27FC236}">
                <a16:creationId xmlns:a16="http://schemas.microsoft.com/office/drawing/2014/main" id="{EC76CAA6-E1B7-4B47-B197-4970C53A6ADF}"/>
              </a:ext>
            </a:extLst>
          </p:cNvPr>
          <p:cNvGrpSpPr/>
          <p:nvPr/>
        </p:nvGrpSpPr>
        <p:grpSpPr>
          <a:xfrm>
            <a:off x="5848349" y="239996"/>
            <a:ext cx="6191250" cy="6516404"/>
            <a:chOff x="5848349" y="239996"/>
            <a:chExt cx="6191250" cy="6516404"/>
          </a:xfrm>
        </p:grpSpPr>
        <p:grpSp>
          <p:nvGrpSpPr>
            <p:cNvPr id="11" name="Group 10">
              <a:extLst>
                <a:ext uri="{FF2B5EF4-FFF2-40B4-BE49-F238E27FC236}">
                  <a16:creationId xmlns:a16="http://schemas.microsoft.com/office/drawing/2014/main" id="{636124A8-54E6-40FE-B074-3F182E881ABE}"/>
                </a:ext>
              </a:extLst>
            </p:cNvPr>
            <p:cNvGrpSpPr/>
            <p:nvPr/>
          </p:nvGrpSpPr>
          <p:grpSpPr>
            <a:xfrm>
              <a:off x="5848349" y="239996"/>
              <a:ext cx="6191250" cy="6155794"/>
              <a:chOff x="5648640" y="0"/>
              <a:chExt cx="6543359" cy="6108465"/>
            </a:xfrm>
          </p:grpSpPr>
          <p:pic>
            <p:nvPicPr>
              <p:cNvPr id="9" name="Picture 8" descr="A picture containing text, fireworks, outdoor object&#10;&#10;Description automatically generated">
                <a:extLst>
                  <a:ext uri="{FF2B5EF4-FFF2-40B4-BE49-F238E27FC236}">
                    <a16:creationId xmlns:a16="http://schemas.microsoft.com/office/drawing/2014/main" id="{8A7A52F4-2362-4F43-A83F-5920D845BD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51" t="33759" r="26292"/>
              <a:stretch/>
            </p:blipFill>
            <p:spPr>
              <a:xfrm>
                <a:off x="5648640" y="0"/>
                <a:ext cx="6543358" cy="6108465"/>
              </a:xfrm>
              <a:prstGeom prst="rect">
                <a:avLst/>
              </a:prstGeom>
            </p:spPr>
          </p:pic>
          <p:sp>
            <p:nvSpPr>
              <p:cNvPr id="10" name="Rectangle 9">
                <a:extLst>
                  <a:ext uri="{FF2B5EF4-FFF2-40B4-BE49-F238E27FC236}">
                    <a16:creationId xmlns:a16="http://schemas.microsoft.com/office/drawing/2014/main" id="{FF02D33D-FCEC-4AFB-9F2A-ADE817F0B4DC}"/>
                  </a:ext>
                </a:extLst>
              </p:cNvPr>
              <p:cNvSpPr/>
              <p:nvPr/>
            </p:nvSpPr>
            <p:spPr>
              <a:xfrm>
                <a:off x="11820524" y="0"/>
                <a:ext cx="371475" cy="2423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 name="TextBox 12">
              <a:extLst>
                <a:ext uri="{FF2B5EF4-FFF2-40B4-BE49-F238E27FC236}">
                  <a16:creationId xmlns:a16="http://schemas.microsoft.com/office/drawing/2014/main" id="{0213BCFB-8851-4A8A-BD68-92FD79DB0815}"/>
                </a:ext>
              </a:extLst>
            </p:cNvPr>
            <p:cNvSpPr txBox="1"/>
            <p:nvPr/>
          </p:nvSpPr>
          <p:spPr>
            <a:xfrm>
              <a:off x="7559870" y="6171625"/>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4">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5">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123157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2144374" cy="1325563"/>
          </a:xfrm>
        </p:spPr>
        <p:txBody>
          <a:bodyPr>
            <a:normAutofit fontScale="90000"/>
          </a:bodyPr>
          <a:lstStyle/>
          <a:p>
            <a:r>
              <a:rPr lang="en-CA" dirty="0"/>
              <a:t>Global Citizenship in an era of Globalization</a:t>
            </a:r>
          </a:p>
        </p:txBody>
      </p:sp>
      <p:sp>
        <p:nvSpPr>
          <p:cNvPr id="3" name="Content Placeholder 2"/>
          <p:cNvSpPr>
            <a:spLocks noGrp="1"/>
          </p:cNvSpPr>
          <p:nvPr>
            <p:ph idx="1"/>
          </p:nvPr>
        </p:nvSpPr>
        <p:spPr>
          <a:xfrm>
            <a:off x="6096000" y="1719891"/>
            <a:ext cx="5724525" cy="4898114"/>
          </a:xfrm>
        </p:spPr>
        <p:txBody>
          <a:bodyPr>
            <a:normAutofit fontScale="92500" lnSpcReduction="10000"/>
          </a:bodyPr>
          <a:lstStyle/>
          <a:p>
            <a:r>
              <a:rPr lang="en-CA" dirty="0"/>
              <a:t>Globalization has benefited our lives, however no  guarantee that it will improve our lives</a:t>
            </a:r>
          </a:p>
          <a:p>
            <a:r>
              <a:rPr lang="en-CA" dirty="0"/>
              <a:t>In subsequent units, we will explore some of the human, environmental, and economic costs of our increasingly interconnected world.</a:t>
            </a:r>
          </a:p>
          <a:p>
            <a:r>
              <a:rPr lang="en-CA" dirty="0"/>
              <a:t>Globalization contains no moral imperative to deal with societal issues </a:t>
            </a:r>
          </a:p>
          <a:p>
            <a:r>
              <a:rPr lang="en-CA" dirty="0"/>
              <a:t>Global citizenship, on the other hand, requires an ethical and moral commitment to principles of fairness and justice. </a:t>
            </a:r>
          </a:p>
        </p:txBody>
      </p:sp>
      <p:grpSp>
        <p:nvGrpSpPr>
          <p:cNvPr id="8" name="Group 7">
            <a:extLst>
              <a:ext uri="{FF2B5EF4-FFF2-40B4-BE49-F238E27FC236}">
                <a16:creationId xmlns:a16="http://schemas.microsoft.com/office/drawing/2014/main" id="{EC5EA194-2C97-4B65-9073-8C48E3285B92}"/>
              </a:ext>
            </a:extLst>
          </p:cNvPr>
          <p:cNvGrpSpPr/>
          <p:nvPr/>
        </p:nvGrpSpPr>
        <p:grpSpPr>
          <a:xfrm>
            <a:off x="0" y="1557338"/>
            <a:ext cx="6113112" cy="5182620"/>
            <a:chOff x="0" y="1557338"/>
            <a:chExt cx="6113112" cy="5182620"/>
          </a:xfrm>
        </p:grpSpPr>
        <p:grpSp>
          <p:nvGrpSpPr>
            <p:cNvPr id="4" name="Group 3">
              <a:extLst>
                <a:ext uri="{FF2B5EF4-FFF2-40B4-BE49-F238E27FC236}">
                  <a16:creationId xmlns:a16="http://schemas.microsoft.com/office/drawing/2014/main" id="{B7D5A490-5BE2-4594-B512-44B61C858E8A}"/>
                </a:ext>
              </a:extLst>
            </p:cNvPr>
            <p:cNvGrpSpPr/>
            <p:nvPr/>
          </p:nvGrpSpPr>
          <p:grpSpPr>
            <a:xfrm>
              <a:off x="0" y="1557338"/>
              <a:ext cx="6113112" cy="4422624"/>
              <a:chOff x="4695895" y="440992"/>
              <a:chExt cx="7374185" cy="5334967"/>
            </a:xfrm>
          </p:grpSpPr>
          <p:pic>
            <p:nvPicPr>
              <p:cNvPr id="5" name="Picture 2" descr="Climate Change, Global Warming, Climate, Change, Global">
                <a:extLst>
                  <a:ext uri="{FF2B5EF4-FFF2-40B4-BE49-F238E27FC236}">
                    <a16:creationId xmlns:a16="http://schemas.microsoft.com/office/drawing/2014/main" id="{8D12C07A-BB01-4028-9717-A0F6B623A7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54" t="9390" r="12058" b="8295"/>
              <a:stretch/>
            </p:blipFill>
            <p:spPr bwMode="auto">
              <a:xfrm>
                <a:off x="4695895" y="440992"/>
                <a:ext cx="7237025" cy="53349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C0867E-0C4D-4983-8F10-E00331060B8A}"/>
                  </a:ext>
                </a:extLst>
              </p:cNvPr>
              <p:cNvSpPr/>
              <p:nvPr/>
            </p:nvSpPr>
            <p:spPr>
              <a:xfrm>
                <a:off x="10891787" y="4690646"/>
                <a:ext cx="1178293" cy="216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 name="TextBox 6">
              <a:extLst>
                <a:ext uri="{FF2B5EF4-FFF2-40B4-BE49-F238E27FC236}">
                  <a16:creationId xmlns:a16="http://schemas.microsoft.com/office/drawing/2014/main" id="{E44E852E-7EF7-430A-A3A3-6FBE5D899AFD}"/>
                </a:ext>
              </a:extLst>
            </p:cNvPr>
            <p:cNvSpPr txBox="1"/>
            <p:nvPr/>
          </p:nvSpPr>
          <p:spPr>
            <a:xfrm>
              <a:off x="802737" y="6401404"/>
              <a:ext cx="4393933" cy="338554"/>
            </a:xfrm>
            <a:prstGeom prst="rect">
              <a:avLst/>
            </a:prstGeom>
            <a:noFill/>
          </p:spPr>
          <p:txBody>
            <a:bodyPr wrap="square">
              <a:spAutoFit/>
            </a:bodyPr>
            <a:lstStyle/>
            <a:p>
              <a:r>
                <a:rPr lang="en-US" sz="1600" b="1" i="0" dirty="0">
                  <a:effectLst/>
                  <a:latin typeface="Calibri" panose="020F0502020204030204" pitchFamily="34" charset="0"/>
                </a:rPr>
                <a:t>Image by </a:t>
              </a:r>
              <a:r>
                <a:rPr lang="en-US" sz="1600" b="1" i="0" u="sng" dirty="0">
                  <a:effectLst/>
                  <a:latin typeface="Calibri" panose="020F0502020204030204" pitchFamily="34" charset="0"/>
                  <a:hlinkClick r:id="rId4">
                    <a:extLst>
                      <a:ext uri="{A12FA001-AC4F-418D-AE19-62706E023703}">
                        <ahyp:hlinkClr xmlns:ahyp="http://schemas.microsoft.com/office/drawing/2018/hyperlinkcolor" val="tx"/>
                      </a:ext>
                    </a:extLst>
                  </a:hlinkClick>
                </a:rPr>
                <a:t>Darwin </a:t>
              </a:r>
              <a:r>
                <a:rPr lang="en-US" sz="1600" b="1" i="0" u="sng" dirty="0" err="1">
                  <a:effectLst/>
                  <a:latin typeface="Calibri" panose="020F0502020204030204" pitchFamily="34" charset="0"/>
                  <a:hlinkClick r:id="rId4">
                    <a:extLst>
                      <a:ext uri="{A12FA001-AC4F-418D-AE19-62706E023703}">
                        <ahyp:hlinkClr xmlns:ahyp="http://schemas.microsoft.com/office/drawing/2018/hyperlinkcolor" val="tx"/>
                      </a:ext>
                    </a:extLst>
                  </a:hlinkClick>
                </a:rPr>
                <a:t>Laganzon</a:t>
              </a:r>
              <a:r>
                <a:rPr lang="en-US" sz="1600" b="1" i="0" dirty="0">
                  <a:effectLst/>
                  <a:latin typeface="Calibri" panose="020F0502020204030204" pitchFamily="34" charset="0"/>
                </a:rPr>
                <a:t> from </a:t>
              </a:r>
              <a:r>
                <a:rPr lang="en-US" sz="1600" b="1" i="0" u="sng" dirty="0" err="1">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sz="1600" b="1" i="0" dirty="0">
                  <a:effectLst/>
                  <a:latin typeface="Calibri" panose="020F0502020204030204" pitchFamily="34" charset="0"/>
                </a:rPr>
                <a:t> </a:t>
              </a:r>
              <a:endParaRPr lang="en-CA" sz="1600" b="1" dirty="0"/>
            </a:p>
          </p:txBody>
        </p:sp>
      </p:grpSp>
    </p:spTree>
    <p:extLst>
      <p:ext uri="{BB962C8B-B14F-4D97-AF65-F5344CB8AC3E}">
        <p14:creationId xmlns:p14="http://schemas.microsoft.com/office/powerpoint/2010/main" val="3827422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Shallow Focus Photography of Cafe Late Stock Photo">
            <a:extLst>
              <a:ext uri="{FF2B5EF4-FFF2-40B4-BE49-F238E27FC236}">
                <a16:creationId xmlns:a16="http://schemas.microsoft.com/office/drawing/2014/main" id="{3F08C08B-4639-432D-9FDE-C17DD94298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6" t="10265" r="1813" b="10357"/>
          <a:stretch/>
        </p:blipFill>
        <p:spPr bwMode="auto">
          <a:xfrm>
            <a:off x="0" y="-1"/>
            <a:ext cx="12192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0"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hlinkClick r:id="rId4"/>
            <a:extLst>
              <a:ext uri="{FF2B5EF4-FFF2-40B4-BE49-F238E27FC236}">
                <a16:creationId xmlns:a16="http://schemas.microsoft.com/office/drawing/2014/main" id="{CD38ECDD-D1B0-4111-B7B3-588BA6D0822E}"/>
              </a:ext>
            </a:extLst>
          </p:cNvPr>
          <p:cNvSpPr txBox="1"/>
          <p:nvPr/>
        </p:nvSpPr>
        <p:spPr>
          <a:xfrm>
            <a:off x="6059488" y="6387068"/>
            <a:ext cx="3790950" cy="369332"/>
          </a:xfrm>
          <a:prstGeom prst="rect">
            <a:avLst/>
          </a:prstGeom>
          <a:noFill/>
        </p:spPr>
        <p:txBody>
          <a:bodyPr wrap="square">
            <a:spAutoFit/>
          </a:bodyPr>
          <a:lstStyle/>
          <a:p>
            <a:r>
              <a:rPr lang="fi-FI" b="1" i="0" dirty="0">
                <a:solidFill>
                  <a:schemeClr val="bg1"/>
                </a:solidFill>
                <a:effectLst/>
                <a:latin typeface="Calibri" panose="020F0502020204030204" pitchFamily="34" charset="0"/>
              </a:rPr>
              <a:t>Photo by Kevin Menajang Pexels.com</a:t>
            </a:r>
            <a:endParaRPr lang="en-CA" b="1" dirty="0">
              <a:solidFill>
                <a:schemeClr val="bg1"/>
              </a:solidFill>
            </a:endParaRPr>
          </a:p>
        </p:txBody>
      </p:sp>
    </p:spTree>
    <p:extLst>
      <p:ext uri="{BB962C8B-B14F-4D97-AF65-F5344CB8AC3E}">
        <p14:creationId xmlns:p14="http://schemas.microsoft.com/office/powerpoint/2010/main" val="294416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8720137" y="6480731"/>
            <a:ext cx="379571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51632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lstStyle/>
          <a:p>
            <a:pPr algn="ctr"/>
            <a:r>
              <a:rPr lang="en-CA" dirty="0"/>
              <a:t>AGENDA</a:t>
            </a:r>
          </a:p>
        </p:txBody>
      </p:sp>
      <p:sp>
        <p:nvSpPr>
          <p:cNvPr id="25" name="Content Placeholder 2">
            <a:extLst>
              <a:ext uri="{FF2B5EF4-FFF2-40B4-BE49-F238E27FC236}">
                <a16:creationId xmlns:a16="http://schemas.microsoft.com/office/drawing/2014/main" id="{ECFE3C8E-AA51-4A5C-BFF7-4520FB038929}"/>
              </a:ext>
            </a:extLst>
          </p:cNvPr>
          <p:cNvSpPr txBox="1">
            <a:spLocks/>
          </p:cNvSpPr>
          <p:nvPr/>
        </p:nvSpPr>
        <p:spPr>
          <a:xfrm>
            <a:off x="2430262" y="1974783"/>
            <a:ext cx="3364394" cy="3169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UPDATE</a:t>
            </a:r>
          </a:p>
          <a:p>
            <a:r>
              <a:rPr lang="en-US" sz="2400" b="1" dirty="0"/>
              <a:t>REVIEW LAST CLASS</a:t>
            </a:r>
          </a:p>
          <a:p>
            <a:r>
              <a:rPr lang="en-US" sz="2400" b="1" dirty="0"/>
              <a:t>LEARNING OUTCOMES</a:t>
            </a:r>
          </a:p>
          <a:p>
            <a:r>
              <a:rPr lang="en-US" sz="2400" b="1" dirty="0"/>
              <a:t>GLOBAL CITIZENSHIP</a:t>
            </a:r>
          </a:p>
          <a:p>
            <a:r>
              <a:rPr lang="en-US" sz="2400" b="1" dirty="0"/>
              <a:t>GLOBALIZATION</a:t>
            </a:r>
          </a:p>
          <a:p>
            <a:r>
              <a:rPr lang="en-US" sz="2400" b="1" dirty="0"/>
              <a:t>GROUP ACTIVITY</a:t>
            </a:r>
          </a:p>
        </p:txBody>
      </p:sp>
      <p:grpSp>
        <p:nvGrpSpPr>
          <p:cNvPr id="3" name="Group 2">
            <a:extLst>
              <a:ext uri="{FF2B5EF4-FFF2-40B4-BE49-F238E27FC236}">
                <a16:creationId xmlns:a16="http://schemas.microsoft.com/office/drawing/2014/main" id="{D95DC91E-98DE-44FF-BCCD-842CE319334F}"/>
              </a:ext>
            </a:extLst>
          </p:cNvPr>
          <p:cNvGrpSpPr/>
          <p:nvPr/>
        </p:nvGrpSpPr>
        <p:grpSpPr>
          <a:xfrm>
            <a:off x="6678620" y="1268413"/>
            <a:ext cx="4303986" cy="5555053"/>
            <a:chOff x="6856420" y="1277367"/>
            <a:chExt cx="4303986" cy="5555053"/>
          </a:xfrm>
        </p:grpSpPr>
        <p:grpSp>
          <p:nvGrpSpPr>
            <p:cNvPr id="30" name="Group 29">
              <a:extLst>
                <a:ext uri="{FF2B5EF4-FFF2-40B4-BE49-F238E27FC236}">
                  <a16:creationId xmlns:a16="http://schemas.microsoft.com/office/drawing/2014/main" id="{821D6581-F9D1-4ED5-8379-31FFFBEEFD14}"/>
                </a:ext>
              </a:extLst>
            </p:cNvPr>
            <p:cNvGrpSpPr/>
            <p:nvPr/>
          </p:nvGrpSpPr>
          <p:grpSpPr>
            <a:xfrm>
              <a:off x="7092296" y="1277367"/>
              <a:ext cx="3799491" cy="4888483"/>
              <a:chOff x="615343" y="1514467"/>
              <a:chExt cx="3799491" cy="4888483"/>
            </a:xfrm>
          </p:grpSpPr>
          <p:grpSp>
            <p:nvGrpSpPr>
              <p:cNvPr id="31" name="Group 30">
                <a:extLst>
                  <a:ext uri="{FF2B5EF4-FFF2-40B4-BE49-F238E27FC236}">
                    <a16:creationId xmlns:a16="http://schemas.microsoft.com/office/drawing/2014/main" id="{9221C4AE-A7F0-484B-9295-37D6E1A274E9}"/>
                  </a:ext>
                </a:extLst>
              </p:cNvPr>
              <p:cNvGrpSpPr/>
              <p:nvPr/>
            </p:nvGrpSpPr>
            <p:grpSpPr>
              <a:xfrm>
                <a:off x="615343" y="1646492"/>
                <a:ext cx="3771900" cy="4538305"/>
                <a:chOff x="376190" y="1630692"/>
                <a:chExt cx="3386691" cy="4074826"/>
              </a:xfrm>
            </p:grpSpPr>
            <p:grpSp>
              <p:nvGrpSpPr>
                <p:cNvPr id="34" name="Group 33">
                  <a:extLst>
                    <a:ext uri="{FF2B5EF4-FFF2-40B4-BE49-F238E27FC236}">
                      <a16:creationId xmlns:a16="http://schemas.microsoft.com/office/drawing/2014/main" id="{1F99263E-D893-4AE9-ADE6-33A42E121DC6}"/>
                    </a:ext>
                  </a:extLst>
                </p:cNvPr>
                <p:cNvGrpSpPr/>
                <p:nvPr/>
              </p:nvGrpSpPr>
              <p:grpSpPr>
                <a:xfrm>
                  <a:off x="376190" y="1630692"/>
                  <a:ext cx="1338312" cy="4074826"/>
                  <a:chOff x="376190" y="1630692"/>
                  <a:chExt cx="1338312" cy="4074826"/>
                </a:xfrm>
              </p:grpSpPr>
              <p:grpSp>
                <p:nvGrpSpPr>
                  <p:cNvPr id="41" name="Group 40">
                    <a:extLst>
                      <a:ext uri="{FF2B5EF4-FFF2-40B4-BE49-F238E27FC236}">
                        <a16:creationId xmlns:a16="http://schemas.microsoft.com/office/drawing/2014/main" id="{F54820AD-1B84-4B3D-8B7B-159924010D12}"/>
                      </a:ext>
                    </a:extLst>
                  </p:cNvPr>
                  <p:cNvGrpSpPr/>
                  <p:nvPr/>
                </p:nvGrpSpPr>
                <p:grpSpPr>
                  <a:xfrm>
                    <a:off x="376190" y="2892461"/>
                    <a:ext cx="1338312" cy="1223547"/>
                    <a:chOff x="8627742" y="3165218"/>
                    <a:chExt cx="1858460" cy="1702047"/>
                  </a:xfrm>
                  <a:solidFill>
                    <a:srgbClr val="C00000"/>
                  </a:solidFill>
                </p:grpSpPr>
                <p:sp>
                  <p:nvSpPr>
                    <p:cNvPr id="46" name="Freeform: Shape 45">
                      <a:extLst>
                        <a:ext uri="{FF2B5EF4-FFF2-40B4-BE49-F238E27FC236}">
                          <a16:creationId xmlns:a16="http://schemas.microsoft.com/office/drawing/2014/main" id="{E16BDADF-6EF6-4AD0-8AF5-335BACF0720F}"/>
                        </a:ext>
                      </a:extLst>
                    </p:cNvPr>
                    <p:cNvSpPr/>
                    <p:nvPr/>
                  </p:nvSpPr>
                  <p:spPr>
                    <a:xfrm>
                      <a:off x="8627742" y="3598542"/>
                      <a:ext cx="1268723" cy="1268723"/>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sp>
                  <p:nvSpPr>
                    <p:cNvPr id="47" name="Freeform: Shape 46">
                      <a:extLst>
                        <a:ext uri="{FF2B5EF4-FFF2-40B4-BE49-F238E27FC236}">
                          <a16:creationId xmlns:a16="http://schemas.microsoft.com/office/drawing/2014/main" id="{DA368802-76CB-4915-93BD-0714AA43D089}"/>
                        </a:ext>
                      </a:extLst>
                    </p:cNvPr>
                    <p:cNvSpPr/>
                    <p:nvPr/>
                  </p:nvSpPr>
                  <p:spPr>
                    <a:xfrm>
                      <a:off x="8843098" y="3165218"/>
                      <a:ext cx="1643104" cy="1493592"/>
                    </a:xfrm>
                    <a:custGeom>
                      <a:avLst/>
                      <a:gdLst>
                        <a:gd name="connsiteX0" fmla="*/ 829040 w 829040"/>
                        <a:gd name="connsiteY0" fmla="*/ 100676 h 631941"/>
                        <a:gd name="connsiteX1" fmla="*/ 730362 w 829040"/>
                        <a:gd name="connsiteY1" fmla="*/ 0 h 631941"/>
                        <a:gd name="connsiteX2" fmla="*/ 287883 w 829040"/>
                        <a:gd name="connsiteY2" fmla="*/ 433598 h 631941"/>
                        <a:gd name="connsiteX3" fmla="*/ 99689 w 829040"/>
                        <a:gd name="connsiteY3" fmla="*/ 245404 h 631941"/>
                        <a:gd name="connsiteX4" fmla="*/ 0 w 829040"/>
                        <a:gd name="connsiteY4" fmla="*/ 345069 h 631941"/>
                        <a:gd name="connsiteX5" fmla="*/ 286872 w 829040"/>
                        <a:gd name="connsiteY5" fmla="*/ 631942 h 631941"/>
                        <a:gd name="connsiteX6" fmla="*/ 829040 w 829040"/>
                        <a:gd name="connsiteY6" fmla="*/ 100676 h 631941"/>
                        <a:gd name="connsiteX0" fmla="*/ 829040 w 829040"/>
                        <a:gd name="connsiteY0" fmla="*/ 0 h 531266"/>
                        <a:gd name="connsiteX1" fmla="*/ 287883 w 829040"/>
                        <a:gd name="connsiteY1" fmla="*/ 332922 h 531266"/>
                        <a:gd name="connsiteX2" fmla="*/ 99689 w 829040"/>
                        <a:gd name="connsiteY2" fmla="*/ 144728 h 531266"/>
                        <a:gd name="connsiteX3" fmla="*/ 0 w 829040"/>
                        <a:gd name="connsiteY3" fmla="*/ 244393 h 531266"/>
                        <a:gd name="connsiteX4" fmla="*/ 286872 w 829040"/>
                        <a:gd name="connsiteY4" fmla="*/ 531266 h 531266"/>
                        <a:gd name="connsiteX5" fmla="*/ 829040 w 829040"/>
                        <a:gd name="connsiteY5" fmla="*/ 0 h 531266"/>
                        <a:gd name="connsiteX0" fmla="*/ 975292 w 975292"/>
                        <a:gd name="connsiteY0" fmla="*/ 0 h 657403"/>
                        <a:gd name="connsiteX1" fmla="*/ 287883 w 975292"/>
                        <a:gd name="connsiteY1" fmla="*/ 459059 h 657403"/>
                        <a:gd name="connsiteX2" fmla="*/ 99689 w 975292"/>
                        <a:gd name="connsiteY2" fmla="*/ 270865 h 657403"/>
                        <a:gd name="connsiteX3" fmla="*/ 0 w 975292"/>
                        <a:gd name="connsiteY3" fmla="*/ 370530 h 657403"/>
                        <a:gd name="connsiteX4" fmla="*/ 286872 w 975292"/>
                        <a:gd name="connsiteY4" fmla="*/ 657403 h 657403"/>
                        <a:gd name="connsiteX5" fmla="*/ 975292 w 975292"/>
                        <a:gd name="connsiteY5" fmla="*/ 0 h 657403"/>
                        <a:gd name="connsiteX0" fmla="*/ 975292 w 975292"/>
                        <a:gd name="connsiteY0" fmla="*/ 0 h 657403"/>
                        <a:gd name="connsiteX1" fmla="*/ 287883 w 975292"/>
                        <a:gd name="connsiteY1" fmla="*/ 459059 h 657403"/>
                        <a:gd name="connsiteX2" fmla="*/ 50403 w 975292"/>
                        <a:gd name="connsiteY2" fmla="*/ 300416 h 657403"/>
                        <a:gd name="connsiteX3" fmla="*/ 0 w 975292"/>
                        <a:gd name="connsiteY3" fmla="*/ 370530 h 657403"/>
                        <a:gd name="connsiteX4" fmla="*/ 286872 w 975292"/>
                        <a:gd name="connsiteY4" fmla="*/ 657403 h 657403"/>
                        <a:gd name="connsiteX5" fmla="*/ 975292 w 975292"/>
                        <a:gd name="connsiteY5" fmla="*/ 0 h 65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292" h="657403">
                          <a:moveTo>
                            <a:pt x="975292" y="0"/>
                          </a:moveTo>
                          <a:lnTo>
                            <a:pt x="287883" y="459059"/>
                          </a:lnTo>
                          <a:lnTo>
                            <a:pt x="50403" y="300416"/>
                          </a:lnTo>
                          <a:lnTo>
                            <a:pt x="0" y="370530"/>
                          </a:lnTo>
                          <a:lnTo>
                            <a:pt x="286872" y="657403"/>
                          </a:lnTo>
                          <a:lnTo>
                            <a:pt x="975292" y="0"/>
                          </a:lnTo>
                          <a:close/>
                        </a:path>
                      </a:pathLst>
                    </a:custGeom>
                    <a:grpFill/>
                    <a:ln w="38100" cap="flat">
                      <a:solidFill>
                        <a:schemeClr val="bg1"/>
                      </a:solidFill>
                      <a:prstDash val="solid"/>
                      <a:miter/>
                    </a:ln>
                  </p:spPr>
                  <p:txBody>
                    <a:bodyPr rtlCol="0" anchor="ctr"/>
                    <a:lstStyle/>
                    <a:p>
                      <a:endParaRPr lang="en-CA"/>
                    </a:p>
                  </p:txBody>
                </p:sp>
              </p:grpSp>
              <p:sp>
                <p:nvSpPr>
                  <p:cNvPr id="42" name="Freeform: Shape 41">
                    <a:extLst>
                      <a:ext uri="{FF2B5EF4-FFF2-40B4-BE49-F238E27FC236}">
                        <a16:creationId xmlns:a16="http://schemas.microsoft.com/office/drawing/2014/main" id="{F02264AF-4C8A-4729-9721-03892FE62887}"/>
                      </a:ext>
                    </a:extLst>
                  </p:cNvPr>
                  <p:cNvSpPr/>
                  <p:nvPr/>
                </p:nvSpPr>
                <p:spPr>
                  <a:xfrm>
                    <a:off x="508220" y="2433650"/>
                    <a:ext cx="649565" cy="648438"/>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sp>
                <p:nvSpPr>
                  <p:cNvPr id="43" name="Freeform: Shape 42">
                    <a:extLst>
                      <a:ext uri="{FF2B5EF4-FFF2-40B4-BE49-F238E27FC236}">
                        <a16:creationId xmlns:a16="http://schemas.microsoft.com/office/drawing/2014/main" id="{F3345E32-EC48-4860-932F-47BF4BE46795}"/>
                      </a:ext>
                    </a:extLst>
                  </p:cNvPr>
                  <p:cNvSpPr/>
                  <p:nvPr/>
                </p:nvSpPr>
                <p:spPr>
                  <a:xfrm>
                    <a:off x="508220" y="1630692"/>
                    <a:ext cx="649565" cy="648438"/>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sp>
                <p:nvSpPr>
                  <p:cNvPr id="44" name="Freeform: Shape 43">
                    <a:extLst>
                      <a:ext uri="{FF2B5EF4-FFF2-40B4-BE49-F238E27FC236}">
                        <a16:creationId xmlns:a16="http://schemas.microsoft.com/office/drawing/2014/main" id="{B7A78064-6CB7-452B-BC21-2B07C3CA16A7}"/>
                      </a:ext>
                    </a:extLst>
                  </p:cNvPr>
                  <p:cNvSpPr/>
                  <p:nvPr/>
                </p:nvSpPr>
                <p:spPr>
                  <a:xfrm>
                    <a:off x="508220" y="5057080"/>
                    <a:ext cx="649565" cy="648438"/>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sp>
                <p:nvSpPr>
                  <p:cNvPr id="45" name="Freeform: Shape 44">
                    <a:extLst>
                      <a:ext uri="{FF2B5EF4-FFF2-40B4-BE49-F238E27FC236}">
                        <a16:creationId xmlns:a16="http://schemas.microsoft.com/office/drawing/2014/main" id="{45E3048F-EB21-4C92-B65D-C69EB4B97029}"/>
                      </a:ext>
                    </a:extLst>
                  </p:cNvPr>
                  <p:cNvSpPr/>
                  <p:nvPr/>
                </p:nvSpPr>
                <p:spPr>
                  <a:xfrm>
                    <a:off x="508220" y="4254122"/>
                    <a:ext cx="649565" cy="648438"/>
                  </a:xfrm>
                  <a:custGeom>
                    <a:avLst/>
                    <a:gdLst>
                      <a:gd name="connsiteX0" fmla="*/ 0 w 1268723"/>
                      <a:gd name="connsiteY0" fmla="*/ 0 h 1268723"/>
                      <a:gd name="connsiteX1" fmla="*/ 0 w 1268723"/>
                      <a:gd name="connsiteY1" fmla="*/ 1268723 h 1268723"/>
                      <a:gd name="connsiteX2" fmla="*/ 1268723 w 1268723"/>
                      <a:gd name="connsiteY2" fmla="*/ 1268723 h 1268723"/>
                      <a:gd name="connsiteX3" fmla="*/ 1268723 w 1268723"/>
                      <a:gd name="connsiteY3" fmla="*/ 0 h 1268723"/>
                      <a:gd name="connsiteX4" fmla="*/ 1127754 w 1268723"/>
                      <a:gd name="connsiteY4" fmla="*/ 1127754 h 1268723"/>
                      <a:gd name="connsiteX5" fmla="*/ 140969 w 1268723"/>
                      <a:gd name="connsiteY5" fmla="*/ 1127754 h 1268723"/>
                      <a:gd name="connsiteX6" fmla="*/ 140969 w 1268723"/>
                      <a:gd name="connsiteY6" fmla="*/ 140969 h 1268723"/>
                      <a:gd name="connsiteX7" fmla="*/ 1127754 w 1268723"/>
                      <a:gd name="connsiteY7" fmla="*/ 140969 h 126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723" h="1268723">
                        <a:moveTo>
                          <a:pt x="0" y="0"/>
                        </a:moveTo>
                        <a:lnTo>
                          <a:pt x="0" y="1268723"/>
                        </a:lnTo>
                        <a:lnTo>
                          <a:pt x="1268723" y="1268723"/>
                        </a:lnTo>
                        <a:lnTo>
                          <a:pt x="1268723" y="0"/>
                        </a:lnTo>
                        <a:close/>
                        <a:moveTo>
                          <a:pt x="1127754" y="1127754"/>
                        </a:moveTo>
                        <a:lnTo>
                          <a:pt x="140969" y="1127754"/>
                        </a:lnTo>
                        <a:lnTo>
                          <a:pt x="140969" y="140969"/>
                        </a:lnTo>
                        <a:lnTo>
                          <a:pt x="1127754" y="140969"/>
                        </a:lnTo>
                        <a:close/>
                      </a:path>
                    </a:pathLst>
                  </a:custGeom>
                  <a:solidFill>
                    <a:schemeClr val="tx1"/>
                  </a:solidFill>
                  <a:ln w="23416" cap="flat">
                    <a:noFill/>
                    <a:prstDash val="solid"/>
                    <a:miter/>
                  </a:ln>
                </p:spPr>
                <p:txBody>
                  <a:bodyPr rtlCol="0" anchor="ctr"/>
                  <a:lstStyle/>
                  <a:p>
                    <a:endParaRPr lang="en-CA"/>
                  </a:p>
                </p:txBody>
              </p:sp>
            </p:grpSp>
            <p:grpSp>
              <p:nvGrpSpPr>
                <p:cNvPr id="35" name="Group 34">
                  <a:extLst>
                    <a:ext uri="{FF2B5EF4-FFF2-40B4-BE49-F238E27FC236}">
                      <a16:creationId xmlns:a16="http://schemas.microsoft.com/office/drawing/2014/main" id="{D2879B24-90DA-423F-B0AD-6758EC2EF4C3}"/>
                    </a:ext>
                  </a:extLst>
                </p:cNvPr>
                <p:cNvGrpSpPr/>
                <p:nvPr/>
              </p:nvGrpSpPr>
              <p:grpSpPr>
                <a:xfrm>
                  <a:off x="1405495" y="1763667"/>
                  <a:ext cx="2357386" cy="3756899"/>
                  <a:chOff x="1405495" y="1763667"/>
                  <a:chExt cx="2357386" cy="3756899"/>
                </a:xfrm>
              </p:grpSpPr>
              <p:sp>
                <p:nvSpPr>
                  <p:cNvPr id="36" name="Rectangle: Rounded Corners 35">
                    <a:extLst>
                      <a:ext uri="{FF2B5EF4-FFF2-40B4-BE49-F238E27FC236}">
                        <a16:creationId xmlns:a16="http://schemas.microsoft.com/office/drawing/2014/main" id="{B859702C-21EC-47AC-A75C-7DBD430D13BC}"/>
                      </a:ext>
                    </a:extLst>
                  </p:cNvPr>
                  <p:cNvSpPr/>
                  <p:nvPr/>
                </p:nvSpPr>
                <p:spPr>
                  <a:xfrm>
                    <a:off x="1405495" y="1763667"/>
                    <a:ext cx="2357386" cy="3827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Rounded Corners 36">
                    <a:extLst>
                      <a:ext uri="{FF2B5EF4-FFF2-40B4-BE49-F238E27FC236}">
                        <a16:creationId xmlns:a16="http://schemas.microsoft.com/office/drawing/2014/main" id="{C869E2AD-A0B0-4B23-901E-09DD862DC269}"/>
                      </a:ext>
                    </a:extLst>
                  </p:cNvPr>
                  <p:cNvSpPr/>
                  <p:nvPr/>
                </p:nvSpPr>
                <p:spPr>
                  <a:xfrm>
                    <a:off x="1405495" y="2607213"/>
                    <a:ext cx="2357386" cy="3827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Rectangle: Rounded Corners 37">
                    <a:extLst>
                      <a:ext uri="{FF2B5EF4-FFF2-40B4-BE49-F238E27FC236}">
                        <a16:creationId xmlns:a16="http://schemas.microsoft.com/office/drawing/2014/main" id="{C50A8B9D-4BC1-45E5-BC84-E08DA9C17756}"/>
                      </a:ext>
                    </a:extLst>
                  </p:cNvPr>
                  <p:cNvSpPr/>
                  <p:nvPr/>
                </p:nvSpPr>
                <p:spPr>
                  <a:xfrm>
                    <a:off x="1405495" y="3450759"/>
                    <a:ext cx="2357386" cy="38271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Rectangle: Rounded Corners 38">
                    <a:extLst>
                      <a:ext uri="{FF2B5EF4-FFF2-40B4-BE49-F238E27FC236}">
                        <a16:creationId xmlns:a16="http://schemas.microsoft.com/office/drawing/2014/main" id="{0CE7D6FF-778C-456B-9D68-4349CDB3AC06}"/>
                      </a:ext>
                    </a:extLst>
                  </p:cNvPr>
                  <p:cNvSpPr/>
                  <p:nvPr/>
                </p:nvSpPr>
                <p:spPr>
                  <a:xfrm>
                    <a:off x="1405495" y="4294305"/>
                    <a:ext cx="2357386" cy="3827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Rounded Corners 39">
                    <a:extLst>
                      <a:ext uri="{FF2B5EF4-FFF2-40B4-BE49-F238E27FC236}">
                        <a16:creationId xmlns:a16="http://schemas.microsoft.com/office/drawing/2014/main" id="{D2C008B3-19F3-48C8-9E70-54BDA12CAF13}"/>
                      </a:ext>
                    </a:extLst>
                  </p:cNvPr>
                  <p:cNvSpPr/>
                  <p:nvPr/>
                </p:nvSpPr>
                <p:spPr>
                  <a:xfrm>
                    <a:off x="1405495" y="5137852"/>
                    <a:ext cx="2357386" cy="38271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32" name="Rectangle 31">
                <a:extLst>
                  <a:ext uri="{FF2B5EF4-FFF2-40B4-BE49-F238E27FC236}">
                    <a16:creationId xmlns:a16="http://schemas.microsoft.com/office/drawing/2014/main" id="{426B02FC-78A5-42F7-9FE0-45D39F063B9B}"/>
                  </a:ext>
                </a:extLst>
              </p:cNvPr>
              <p:cNvSpPr/>
              <p:nvPr/>
            </p:nvSpPr>
            <p:spPr>
              <a:xfrm>
                <a:off x="648086" y="4598644"/>
                <a:ext cx="3766748" cy="1804306"/>
              </a:xfrm>
              <a:prstGeom prst="rect">
                <a:avLst/>
              </a:prstGeom>
              <a:gradFill>
                <a:gsLst>
                  <a:gs pos="82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06958C9-BC43-4DFC-8DCF-8DA988A2E7E7}"/>
                  </a:ext>
                </a:extLst>
              </p:cNvPr>
              <p:cNvSpPr/>
              <p:nvPr/>
            </p:nvSpPr>
            <p:spPr>
              <a:xfrm flipV="1">
                <a:off x="728664" y="1514467"/>
                <a:ext cx="3672868" cy="1705637"/>
              </a:xfrm>
              <a:prstGeom prst="rect">
                <a:avLst/>
              </a:prstGeom>
              <a:gradFill>
                <a:gsLst>
                  <a:gs pos="82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0BF3D8A8-CA19-4351-9CF8-27915E550048}"/>
                </a:ext>
              </a:extLst>
            </p:cNvPr>
            <p:cNvSpPr txBox="1"/>
            <p:nvPr/>
          </p:nvSpPr>
          <p:spPr>
            <a:xfrm>
              <a:off x="6856420" y="6247645"/>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3">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4116074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orcelain&#10;&#10;Description automatically generated">
            <a:extLst>
              <a:ext uri="{FF2B5EF4-FFF2-40B4-BE49-F238E27FC236}">
                <a16:creationId xmlns:a16="http://schemas.microsoft.com/office/drawing/2014/main" id="{0E0FB7B0-316F-48F2-B69D-2B07338EBFF2}"/>
              </a:ext>
            </a:extLst>
          </p:cNvPr>
          <p:cNvPicPr>
            <a:picLocks noChangeAspect="1"/>
          </p:cNvPicPr>
          <p:nvPr/>
        </p:nvPicPr>
        <p:blipFill rotWithShape="1">
          <a:blip r:embed="rId3">
            <a:alphaModFix amt="21000"/>
            <a:extLst>
              <a:ext uri="{28A0092B-C50C-407E-A947-70E740481C1C}">
                <a14:useLocalDpi xmlns:a14="http://schemas.microsoft.com/office/drawing/2010/main" val="0"/>
              </a:ext>
            </a:extLst>
          </a:blip>
          <a:srcRect t="10000" r="9063"/>
          <a:stretch/>
        </p:blipFill>
        <p:spPr>
          <a:xfrm>
            <a:off x="1104900" y="18014"/>
            <a:ext cx="11087100" cy="6858000"/>
          </a:xfrm>
          <a:prstGeom prst="rect">
            <a:avLst/>
          </a:prstGeom>
        </p:spPr>
      </p:pic>
      <p:sp>
        <p:nvSpPr>
          <p:cNvPr id="6" name="Rectangle 5">
            <a:extLst>
              <a:ext uri="{FF2B5EF4-FFF2-40B4-BE49-F238E27FC236}">
                <a16:creationId xmlns:a16="http://schemas.microsoft.com/office/drawing/2014/main" id="{3239A18D-A4C6-40CA-BF74-C750B6DA3207}"/>
              </a:ext>
            </a:extLst>
          </p:cNvPr>
          <p:cNvSpPr/>
          <p:nvPr/>
        </p:nvSpPr>
        <p:spPr>
          <a:xfrm>
            <a:off x="371475" y="18014"/>
            <a:ext cx="8553449" cy="6858000"/>
          </a:xfrm>
          <a:prstGeom prst="rect">
            <a:avLst/>
          </a:prstGeom>
          <a:gradFill>
            <a:gsLst>
              <a:gs pos="35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371475" y="239996"/>
            <a:ext cx="11449050" cy="1325563"/>
          </a:xfrm>
        </p:spPr>
        <p:txBody>
          <a:bodyPr>
            <a:normAutofit/>
          </a:bodyPr>
          <a:lstStyle/>
          <a:p>
            <a:r>
              <a:rPr lang="en-CA" dirty="0"/>
              <a:t>TIME TRAVEL GROUP ACTIVITY</a:t>
            </a:r>
          </a:p>
        </p:txBody>
      </p:sp>
      <p:sp>
        <p:nvSpPr>
          <p:cNvPr id="3" name="Content Placeholder 2"/>
          <p:cNvSpPr>
            <a:spLocks noGrp="1"/>
          </p:cNvSpPr>
          <p:nvPr>
            <p:ph idx="1"/>
          </p:nvPr>
        </p:nvSpPr>
        <p:spPr>
          <a:xfrm>
            <a:off x="838200" y="1825625"/>
            <a:ext cx="7715249" cy="4351338"/>
          </a:xfrm>
        </p:spPr>
        <p:txBody>
          <a:bodyPr>
            <a:normAutofit fontScale="85000" lnSpcReduction="20000"/>
          </a:bodyPr>
          <a:lstStyle/>
          <a:p>
            <a:r>
              <a:rPr lang="en-US" dirty="0"/>
              <a:t>"If you were able to travel through time, either forward or backward... :</a:t>
            </a:r>
          </a:p>
          <a:p>
            <a:r>
              <a:rPr lang="en-US" dirty="0"/>
              <a:t>Where would you go?</a:t>
            </a:r>
          </a:p>
          <a:p>
            <a:r>
              <a:rPr lang="en-US" dirty="0"/>
              <a:t>If backward, to which time period? Why?</a:t>
            </a:r>
          </a:p>
          <a:p>
            <a:r>
              <a:rPr lang="en-US" dirty="0"/>
              <a:t>If there was a person you could go back in time and meet, who would it be, and why?</a:t>
            </a:r>
          </a:p>
          <a:p>
            <a:r>
              <a:rPr lang="en-US" dirty="0"/>
              <a:t>Would you just want to visit and come back, or would you stay?"</a:t>
            </a:r>
          </a:p>
          <a:p>
            <a:r>
              <a:rPr lang="en-US" dirty="0"/>
              <a:t>How are things different then compared to now in terms of </a:t>
            </a:r>
            <a:r>
              <a:rPr lang="en-US" b="1" dirty="0"/>
              <a:t>Globalization</a:t>
            </a:r>
            <a:r>
              <a:rPr lang="en-US" dirty="0"/>
              <a:t>?</a:t>
            </a:r>
          </a:p>
          <a:p>
            <a:endParaRPr lang="en-US" dirty="0"/>
          </a:p>
          <a:p>
            <a:r>
              <a:rPr lang="en-US" b="1" dirty="0">
                <a:solidFill>
                  <a:srgbClr val="0070C0"/>
                </a:solidFill>
              </a:rPr>
              <a:t>Each person must present someone different</a:t>
            </a:r>
            <a:br>
              <a:rPr lang="en-US" b="1" dirty="0">
                <a:solidFill>
                  <a:srgbClr val="0070C0"/>
                </a:solidFill>
              </a:rPr>
            </a:br>
            <a:r>
              <a:rPr lang="en-US" b="1" dirty="0">
                <a:solidFill>
                  <a:srgbClr val="0070C0"/>
                </a:solidFill>
              </a:rPr>
              <a:t> from your group </a:t>
            </a:r>
            <a:endParaRPr lang="en-CA" b="1" dirty="0">
              <a:solidFill>
                <a:srgbClr val="0070C0"/>
              </a:solidFill>
            </a:endParaRPr>
          </a:p>
        </p:txBody>
      </p:sp>
      <p:sp>
        <p:nvSpPr>
          <p:cNvPr id="7" name="TextBox 6">
            <a:hlinkClick r:id="rId4"/>
            <a:extLst>
              <a:ext uri="{FF2B5EF4-FFF2-40B4-BE49-F238E27FC236}">
                <a16:creationId xmlns:a16="http://schemas.microsoft.com/office/drawing/2014/main" id="{E46E2080-2EC4-4BC8-90A1-158CE20F3575}"/>
              </a:ext>
            </a:extLst>
          </p:cNvPr>
          <p:cNvSpPr txBox="1"/>
          <p:nvPr/>
        </p:nvSpPr>
        <p:spPr>
          <a:xfrm>
            <a:off x="9069704" y="6386751"/>
            <a:ext cx="2977516" cy="369332"/>
          </a:xfrm>
          <a:prstGeom prst="rect">
            <a:avLst/>
          </a:prstGeom>
          <a:noFill/>
        </p:spPr>
        <p:txBody>
          <a:bodyPr wrap="square">
            <a:spAutoFit/>
          </a:bodyPr>
          <a:lstStyle/>
          <a:p>
            <a:r>
              <a:rPr lang="en-CA" b="1" dirty="0"/>
              <a:t>Time Clock Head by </a:t>
            </a:r>
            <a:r>
              <a:rPr lang="en-CA" b="1" dirty="0" err="1"/>
              <a:t>Pixabay</a:t>
            </a:r>
            <a:endParaRPr lang="en-CA" b="1" dirty="0"/>
          </a:p>
        </p:txBody>
      </p:sp>
    </p:spTree>
    <p:extLst>
      <p:ext uri="{BB962C8B-B14F-4D97-AF65-F5344CB8AC3E}">
        <p14:creationId xmlns:p14="http://schemas.microsoft.com/office/powerpoint/2010/main" val="436794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ite question mark background in minimal style Free Vector">
            <a:extLst>
              <a:ext uri="{FF2B5EF4-FFF2-40B4-BE49-F238E27FC236}">
                <a16:creationId xmlns:a16="http://schemas.microsoft.com/office/drawing/2014/main" id="{A328A0E3-5FDE-4607-AAFE-2F92128D5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84" b="39668"/>
          <a:stretch/>
        </p:blipFill>
        <p:spPr bwMode="auto">
          <a:xfrm>
            <a:off x="11113" y="0"/>
            <a:ext cx="12199937" cy="68500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3AA21DE-D125-4736-8DBE-62BC5DF8E9C8}"/>
              </a:ext>
            </a:extLst>
          </p:cNvPr>
          <p:cNvSpPr txBox="1">
            <a:spLocks/>
          </p:cNvSpPr>
          <p:nvPr/>
        </p:nvSpPr>
        <p:spPr>
          <a:xfrm>
            <a:off x="0" y="239996"/>
            <a:ext cx="12180887"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t>QUESTIONS</a:t>
            </a:r>
          </a:p>
        </p:txBody>
      </p:sp>
      <p:pic>
        <p:nvPicPr>
          <p:cNvPr id="4" name="Picture 3">
            <a:extLst>
              <a:ext uri="{FF2B5EF4-FFF2-40B4-BE49-F238E27FC236}">
                <a16:creationId xmlns:a16="http://schemas.microsoft.com/office/drawing/2014/main" id="{548F353C-4F4C-423F-97CE-A3BB80EDE1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1609" y="1107935"/>
            <a:ext cx="4158943" cy="5589587"/>
          </a:xfrm>
          <a:prstGeom prst="rect">
            <a:avLst/>
          </a:prstGeom>
        </p:spPr>
      </p:pic>
      <p:sp>
        <p:nvSpPr>
          <p:cNvPr id="7" name="TextBox 6">
            <a:extLst>
              <a:ext uri="{FF2B5EF4-FFF2-40B4-BE49-F238E27FC236}">
                <a16:creationId xmlns:a16="http://schemas.microsoft.com/office/drawing/2014/main" id="{2E2AFB21-8564-4F87-963A-93E5523270C3}"/>
              </a:ext>
            </a:extLst>
          </p:cNvPr>
          <p:cNvSpPr txBox="1"/>
          <p:nvPr/>
        </p:nvSpPr>
        <p:spPr>
          <a:xfrm>
            <a:off x="6953250" y="6328190"/>
            <a:ext cx="4867275" cy="369332"/>
          </a:xfrm>
          <a:prstGeom prst="rect">
            <a:avLst/>
          </a:prstGeom>
          <a:noFill/>
        </p:spPr>
        <p:txBody>
          <a:bodyPr wrap="square">
            <a:spAutoFit/>
          </a:bodyPr>
          <a:lstStyle/>
          <a:p>
            <a:r>
              <a:rPr lang="en-US" b="1" dirty="0">
                <a:hlinkClick r:id="rId5">
                  <a:extLst>
                    <a:ext uri="{A12FA001-AC4F-418D-AE19-62706E023703}">
                      <ahyp:hlinkClr xmlns:ahyp="http://schemas.microsoft.com/office/drawing/2018/hyperlinkcolor" val="tx"/>
                    </a:ext>
                  </a:extLst>
                </a:hlinkClick>
              </a:rPr>
              <a:t>Question Marks </a:t>
            </a:r>
            <a:r>
              <a:rPr lang="en-US" b="1" dirty="0"/>
              <a:t>created by Starline - </a:t>
            </a:r>
            <a:r>
              <a:rPr lang="en-US" b="1" dirty="0">
                <a:hlinkClick r:id="rId6">
                  <a:extLst>
                    <a:ext uri="{A12FA001-AC4F-418D-AE19-62706E023703}">
                      <ahyp:hlinkClr xmlns:ahyp="http://schemas.microsoft.com/office/drawing/2018/hyperlinkcolor" val="tx"/>
                    </a:ext>
                  </a:extLst>
                </a:hlinkClick>
              </a:rPr>
              <a:t>freepik.com</a:t>
            </a:r>
            <a:endParaRPr lang="en-US" b="1" dirty="0"/>
          </a:p>
        </p:txBody>
      </p:sp>
    </p:spTree>
    <p:extLst>
      <p:ext uri="{BB962C8B-B14F-4D97-AF65-F5344CB8AC3E}">
        <p14:creationId xmlns:p14="http://schemas.microsoft.com/office/powerpoint/2010/main" val="216116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7" y="239996"/>
            <a:ext cx="5724528" cy="1325563"/>
          </a:xfrm>
        </p:spPr>
        <p:txBody>
          <a:bodyPr>
            <a:normAutofit fontScale="90000"/>
          </a:bodyPr>
          <a:lstStyle/>
          <a:p>
            <a:r>
              <a:rPr lang="en-CA" dirty="0"/>
              <a:t>LEARNING OUTCOMES</a:t>
            </a:r>
          </a:p>
        </p:txBody>
      </p:sp>
      <p:sp>
        <p:nvSpPr>
          <p:cNvPr id="3" name="Content Placeholder 2"/>
          <p:cNvSpPr>
            <a:spLocks noGrp="1"/>
          </p:cNvSpPr>
          <p:nvPr>
            <p:ph idx="1"/>
          </p:nvPr>
        </p:nvSpPr>
        <p:spPr>
          <a:xfrm>
            <a:off x="6096000" y="1557338"/>
            <a:ext cx="5734420" cy="4144962"/>
          </a:xfrm>
        </p:spPr>
        <p:txBody>
          <a:bodyPr>
            <a:noAutofit/>
          </a:bodyPr>
          <a:lstStyle/>
          <a:p>
            <a:pPr marL="0" indent="0">
              <a:buNone/>
            </a:pPr>
            <a:r>
              <a:rPr lang="en-US" sz="2200" b="1" i="0" dirty="0">
                <a:solidFill>
                  <a:srgbClr val="252327"/>
                </a:solidFill>
                <a:effectLst/>
              </a:rPr>
              <a:t>At the end of this session, you will be able to:</a:t>
            </a:r>
            <a:endParaRPr lang="en-US" sz="2200" b="1" dirty="0">
              <a:effectLst/>
            </a:endParaRPr>
          </a:p>
          <a:p>
            <a:r>
              <a:rPr lang="en-US" sz="2200" dirty="0"/>
              <a:t>Identify the different waves of globalization</a:t>
            </a:r>
          </a:p>
          <a:p>
            <a:r>
              <a:rPr lang="en-US" sz="2200" dirty="0"/>
              <a:t>Discuss different definitions of global citizenship</a:t>
            </a:r>
          </a:p>
          <a:p>
            <a:r>
              <a:rPr lang="en-US" sz="2200" dirty="0"/>
              <a:t>Examine the link between cosmopolitanism and multiculturalism to globalization</a:t>
            </a:r>
          </a:p>
          <a:p>
            <a:r>
              <a:rPr lang="en-US" sz="2200" dirty="0"/>
              <a:t>Compare and contrast globalization, global citizenship, and national citizenship</a:t>
            </a:r>
          </a:p>
          <a:p>
            <a:r>
              <a:rPr lang="en-US" sz="2200" dirty="0"/>
              <a:t>Understand the employability aspects of globalization and global citizenship</a:t>
            </a:r>
          </a:p>
        </p:txBody>
      </p:sp>
      <p:grpSp>
        <p:nvGrpSpPr>
          <p:cNvPr id="10" name="Group 9">
            <a:extLst>
              <a:ext uri="{FF2B5EF4-FFF2-40B4-BE49-F238E27FC236}">
                <a16:creationId xmlns:a16="http://schemas.microsoft.com/office/drawing/2014/main" id="{F65D8A0B-F3E5-4A5E-836F-35F4A226DFAD}"/>
              </a:ext>
            </a:extLst>
          </p:cNvPr>
          <p:cNvGrpSpPr/>
          <p:nvPr/>
        </p:nvGrpSpPr>
        <p:grpSpPr>
          <a:xfrm>
            <a:off x="-100200" y="107359"/>
            <a:ext cx="6496050" cy="6427823"/>
            <a:chOff x="98514" y="895350"/>
            <a:chExt cx="5724524" cy="5664401"/>
          </a:xfrm>
        </p:grpSpPr>
        <p:sp>
          <p:nvSpPr>
            <p:cNvPr id="11" name="TextBox 10">
              <a:hlinkClick r:id="rId3"/>
              <a:extLst>
                <a:ext uri="{FF2B5EF4-FFF2-40B4-BE49-F238E27FC236}">
                  <a16:creationId xmlns:a16="http://schemas.microsoft.com/office/drawing/2014/main" id="{1324AFA5-65DB-4B38-A382-BE5CD80A0355}"/>
                </a:ext>
              </a:extLst>
            </p:cNvPr>
            <p:cNvSpPr txBox="1"/>
            <p:nvPr/>
          </p:nvSpPr>
          <p:spPr>
            <a:xfrm>
              <a:off x="98514" y="6234284"/>
              <a:ext cx="5724524" cy="325467"/>
            </a:xfrm>
            <a:prstGeom prst="rect">
              <a:avLst/>
            </a:prstGeom>
            <a:noFill/>
          </p:spPr>
          <p:txBody>
            <a:bodyPr wrap="square">
              <a:spAutoFit/>
            </a:bodyPr>
            <a:lstStyle/>
            <a:p>
              <a:pPr algn="ctr"/>
              <a:r>
                <a:rPr lang="en-US" b="1" dirty="0"/>
                <a:t>Image created by </a:t>
              </a:r>
              <a:r>
                <a:rPr lang="en-US" b="1" dirty="0" err="1">
                  <a:hlinkClick r:id="rId4">
                    <a:extLst>
                      <a:ext uri="{A12FA001-AC4F-418D-AE19-62706E023703}">
                        <ahyp:hlinkClr xmlns:ahyp="http://schemas.microsoft.com/office/drawing/2018/hyperlinkcolor" val="tx"/>
                      </a:ext>
                    </a:extLst>
                  </a:hlinkClick>
                </a:rPr>
                <a:t>macrovector</a:t>
              </a:r>
              <a:r>
                <a:rPr lang="en-US" b="1" dirty="0"/>
                <a:t> - freepik.com</a:t>
              </a:r>
              <a:endParaRPr lang="en-CA" b="1" dirty="0"/>
            </a:p>
          </p:txBody>
        </p:sp>
        <p:pic>
          <p:nvPicPr>
            <p:cNvPr id="12" name="Picture 2" descr="Isometric education illustration with books Free Vector">
              <a:extLst>
                <a:ext uri="{FF2B5EF4-FFF2-40B4-BE49-F238E27FC236}">
                  <a16:creationId xmlns:a16="http://schemas.microsoft.com/office/drawing/2014/main" id="{2A5DCFCA-417E-41D7-853D-C0610C4D76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97" t="7294" r="11803" b="14747"/>
            <a:stretch/>
          </p:blipFill>
          <p:spPr bwMode="auto">
            <a:xfrm>
              <a:off x="371475" y="895350"/>
              <a:ext cx="5178604" cy="5270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992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title="Land acknowledgement | Baroness von Sketch Show">
            <a:hlinkClick r:id="" action="ppaction://media"/>
            <a:extLst>
              <a:ext uri="{FF2B5EF4-FFF2-40B4-BE49-F238E27FC236}">
                <a16:creationId xmlns:a16="http://schemas.microsoft.com/office/drawing/2014/main" id="{A1B600AA-F151-452B-8F46-F2C1ED760648}"/>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1026" name="Picture 2">
            <a:hlinkClick r:id="rId5"/>
            <a:extLst>
              <a:ext uri="{FF2B5EF4-FFF2-40B4-BE49-F238E27FC236}">
                <a16:creationId xmlns:a16="http://schemas.microsoft.com/office/drawing/2014/main" id="{B1298BE3-7959-4B3E-898E-AADD60A3EA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681B51-372A-43E8-95AD-82D6C017D407}"/>
              </a:ext>
            </a:extLst>
          </p:cNvPr>
          <p:cNvSpPr txBox="1"/>
          <p:nvPr/>
        </p:nvSpPr>
        <p:spPr>
          <a:xfrm>
            <a:off x="523875" y="6363762"/>
            <a:ext cx="3781425" cy="307777"/>
          </a:xfrm>
          <a:prstGeom prst="rect">
            <a:avLst/>
          </a:prstGeom>
          <a:noFill/>
        </p:spPr>
        <p:txBody>
          <a:bodyPr wrap="square">
            <a:spAutoFit/>
          </a:bodyPr>
          <a:lstStyle/>
          <a:p>
            <a:r>
              <a:rPr lang="en-US" sz="1400" b="1" dirty="0">
                <a:solidFill>
                  <a:schemeClr val="bg1"/>
                </a:solidFill>
              </a:rPr>
              <a:t>www.youtube.com/watch?v=xlG17C19nYo</a:t>
            </a:r>
            <a:endParaRPr lang="en-CA" sz="1400" b="1" dirty="0">
              <a:solidFill>
                <a:schemeClr val="bg1"/>
              </a:solidFill>
            </a:endParaRPr>
          </a:p>
        </p:txBody>
      </p:sp>
    </p:spTree>
    <p:extLst>
      <p:ext uri="{BB962C8B-B14F-4D97-AF65-F5344CB8AC3E}">
        <p14:creationId xmlns:p14="http://schemas.microsoft.com/office/powerpoint/2010/main" val="368249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5724525" cy="1325563"/>
          </a:xfrm>
        </p:spPr>
        <p:txBody>
          <a:bodyPr>
            <a:normAutofit/>
          </a:bodyPr>
          <a:lstStyle/>
          <a:p>
            <a:r>
              <a:rPr lang="en-CA" dirty="0"/>
              <a:t>Global Citizenship</a:t>
            </a:r>
          </a:p>
        </p:txBody>
      </p:sp>
      <p:sp>
        <p:nvSpPr>
          <p:cNvPr id="3" name="Content Placeholder 2"/>
          <p:cNvSpPr>
            <a:spLocks noGrp="1"/>
          </p:cNvSpPr>
          <p:nvPr>
            <p:ph idx="1"/>
          </p:nvPr>
        </p:nvSpPr>
        <p:spPr>
          <a:xfrm>
            <a:off x="6646362" y="1817971"/>
            <a:ext cx="5018892" cy="4351338"/>
          </a:xfrm>
        </p:spPr>
        <p:txBody>
          <a:bodyPr/>
          <a:lstStyle/>
          <a:p>
            <a:r>
              <a:rPr lang="en-CA" dirty="0"/>
              <a:t>We belong to a shared community of humans</a:t>
            </a:r>
          </a:p>
          <a:p>
            <a:r>
              <a:rPr lang="en-CA" dirty="0"/>
              <a:t>Think as citizens of the whole world</a:t>
            </a:r>
          </a:p>
          <a:p>
            <a:r>
              <a:rPr lang="en-CA" dirty="0"/>
              <a:t>Global Citizenship Foundations? </a:t>
            </a:r>
          </a:p>
          <a:p>
            <a:r>
              <a:rPr lang="en-CA" dirty="0"/>
              <a:t>First we need to consider: </a:t>
            </a:r>
          </a:p>
          <a:p>
            <a:pPr marL="0" indent="0">
              <a:buNone/>
            </a:pPr>
            <a:r>
              <a:rPr lang="en-CA" i="1" dirty="0"/>
              <a:t>   what is a citizen?</a:t>
            </a:r>
          </a:p>
          <a:p>
            <a:endParaRPr lang="en-CA" dirty="0"/>
          </a:p>
        </p:txBody>
      </p:sp>
      <p:grpSp>
        <p:nvGrpSpPr>
          <p:cNvPr id="8" name="Group 7">
            <a:extLst>
              <a:ext uri="{FF2B5EF4-FFF2-40B4-BE49-F238E27FC236}">
                <a16:creationId xmlns:a16="http://schemas.microsoft.com/office/drawing/2014/main" id="{194252F8-3AEF-4547-8D90-49CBB84235D3}"/>
              </a:ext>
            </a:extLst>
          </p:cNvPr>
          <p:cNvGrpSpPr/>
          <p:nvPr/>
        </p:nvGrpSpPr>
        <p:grpSpPr>
          <a:xfrm>
            <a:off x="0" y="1565559"/>
            <a:ext cx="6096000" cy="5324985"/>
            <a:chOff x="0" y="1565559"/>
            <a:chExt cx="6096000" cy="5324985"/>
          </a:xfrm>
        </p:grpSpPr>
        <p:pic>
          <p:nvPicPr>
            <p:cNvPr id="6" name="Picture 5" descr="A group of people standing together&#10;&#10;Description automatically generated with low confidence">
              <a:extLst>
                <a:ext uri="{FF2B5EF4-FFF2-40B4-BE49-F238E27FC236}">
                  <a16:creationId xmlns:a16="http://schemas.microsoft.com/office/drawing/2014/main" id="{F1C6432A-C76A-44CB-A307-9A2C0F1AC3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72" t="13471" r="1819" b="762"/>
            <a:stretch/>
          </p:blipFill>
          <p:spPr>
            <a:xfrm>
              <a:off x="0" y="1565559"/>
              <a:ext cx="6096000" cy="5324985"/>
            </a:xfrm>
            <a:prstGeom prst="rect">
              <a:avLst/>
            </a:prstGeom>
          </p:spPr>
        </p:pic>
        <p:sp>
          <p:nvSpPr>
            <p:cNvPr id="7" name="TextBox 6">
              <a:hlinkClick r:id="rId4"/>
              <a:extLst>
                <a:ext uri="{FF2B5EF4-FFF2-40B4-BE49-F238E27FC236}">
                  <a16:creationId xmlns:a16="http://schemas.microsoft.com/office/drawing/2014/main" id="{E7E4F5F2-BB08-492A-B8FA-9CE998F7FF06}"/>
                </a:ext>
              </a:extLst>
            </p:cNvPr>
            <p:cNvSpPr txBox="1"/>
            <p:nvPr/>
          </p:nvSpPr>
          <p:spPr>
            <a:xfrm>
              <a:off x="1289844" y="6433338"/>
              <a:ext cx="3516312" cy="369332"/>
            </a:xfrm>
            <a:prstGeom prst="rect">
              <a:avLst/>
            </a:prstGeom>
            <a:solidFill>
              <a:schemeClr val="tx1">
                <a:alpha val="47000"/>
              </a:schemeClr>
            </a:solidFill>
          </p:spPr>
          <p:txBody>
            <a:bodyPr wrap="square">
              <a:spAutoFit/>
            </a:bodyPr>
            <a:lstStyle/>
            <a:p>
              <a:pPr algn="ctr"/>
              <a:r>
                <a:rPr lang="en-US" b="1" dirty="0">
                  <a:solidFill>
                    <a:schemeClr val="bg1"/>
                  </a:solidFill>
                </a:rPr>
                <a:t>By rawpixel.com </a:t>
              </a:r>
              <a:r>
                <a:rPr lang="en-US" b="1" dirty="0">
                  <a:solidFill>
                    <a:schemeClr val="bg1"/>
                  </a:solidFill>
                  <a:hlinkClick r:id="rId5">
                    <a:extLst>
                      <a:ext uri="{A12FA001-AC4F-418D-AE19-62706E023703}">
                        <ahyp:hlinkClr xmlns:ahyp="http://schemas.microsoft.com/office/drawing/2018/hyperlinkcolor" val="tx"/>
                      </a:ext>
                    </a:extLst>
                  </a:hlinkClick>
                </a:rPr>
                <a:t> freepik.com</a:t>
              </a:r>
              <a:endParaRPr lang="en-US" b="1" dirty="0">
                <a:solidFill>
                  <a:schemeClr val="bg1"/>
                </a:solidFill>
              </a:endParaRPr>
            </a:p>
          </p:txBody>
        </p:sp>
      </p:grpSp>
    </p:spTree>
    <p:extLst>
      <p:ext uri="{BB962C8B-B14F-4D97-AF65-F5344CB8AC3E}">
        <p14:creationId xmlns:p14="http://schemas.microsoft.com/office/powerpoint/2010/main" val="401204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4F82C6-B275-4683-AB2D-F86CFCE492D8}"/>
              </a:ext>
            </a:extLst>
          </p:cNvPr>
          <p:cNvSpPr/>
          <p:nvPr/>
        </p:nvSpPr>
        <p:spPr>
          <a:xfrm>
            <a:off x="0" y="-7937"/>
            <a:ext cx="12192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4891D0D-8417-4EAF-A75C-91B51DDBC98F}"/>
              </a:ext>
            </a:extLst>
          </p:cNvPr>
          <p:cNvSpPr/>
          <p:nvPr/>
        </p:nvSpPr>
        <p:spPr>
          <a:xfrm>
            <a:off x="46494" y="0"/>
            <a:ext cx="12161004" cy="6858001"/>
          </a:xfrm>
          <a:prstGeom prst="rect">
            <a:avLst/>
          </a:prstGeom>
          <a:gradFill flip="none" rotWithShape="1">
            <a:gsLst>
              <a:gs pos="76000">
                <a:schemeClr val="bg1"/>
              </a:gs>
              <a:gs pos="5000">
                <a:schemeClr val="bg1">
                  <a:alpha val="19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CA" sz="8000" dirty="0">
                <a:latin typeface="Alégre Sans" panose="02060606060101040101" pitchFamily="18" charset="0"/>
              </a:rPr>
              <a:t>Citizenship</a:t>
            </a:r>
          </a:p>
        </p:txBody>
      </p:sp>
      <p:sp>
        <p:nvSpPr>
          <p:cNvPr id="3" name="Content Placeholder 2"/>
          <p:cNvSpPr>
            <a:spLocks noGrp="1"/>
          </p:cNvSpPr>
          <p:nvPr>
            <p:ph idx="1"/>
          </p:nvPr>
        </p:nvSpPr>
        <p:spPr>
          <a:xfrm>
            <a:off x="526093" y="1825625"/>
            <a:ext cx="8431927" cy="4351338"/>
          </a:xfrm>
        </p:spPr>
        <p:txBody>
          <a:bodyPr>
            <a:normAutofit/>
          </a:bodyPr>
          <a:lstStyle/>
          <a:p>
            <a:r>
              <a:rPr lang="en-CA" sz="2400" dirty="0"/>
              <a:t>Citizenship = National Identity.</a:t>
            </a:r>
          </a:p>
          <a:p>
            <a:r>
              <a:rPr lang="en-CA" sz="2400" dirty="0"/>
              <a:t>Acknowledgement of a belonging</a:t>
            </a:r>
          </a:p>
          <a:p>
            <a:pPr lvl="1"/>
            <a:r>
              <a:rPr lang="en-CA" dirty="0"/>
              <a:t>To a particular country.</a:t>
            </a:r>
          </a:p>
          <a:p>
            <a:r>
              <a:rPr lang="en-CA" sz="2400" dirty="0"/>
              <a:t>Belonging carries citizenship</a:t>
            </a:r>
          </a:p>
          <a:p>
            <a:pPr lvl="1"/>
            <a:r>
              <a:rPr lang="en-CA" dirty="0"/>
              <a:t>Set of rights and responsibilities.</a:t>
            </a:r>
          </a:p>
          <a:p>
            <a:pPr marL="0" indent="0">
              <a:buNone/>
            </a:pPr>
            <a:endParaRPr lang="en-CA" sz="2400" dirty="0"/>
          </a:p>
          <a:p>
            <a:pPr marL="0" indent="0">
              <a:buNone/>
            </a:pPr>
            <a:r>
              <a:rPr lang="en-CA" sz="2400" b="1" i="1" dirty="0">
                <a:solidFill>
                  <a:srgbClr val="C00000"/>
                </a:solidFill>
              </a:rPr>
              <a:t>What are the Rights </a:t>
            </a:r>
          </a:p>
          <a:p>
            <a:pPr marL="0" indent="0">
              <a:buNone/>
            </a:pPr>
            <a:r>
              <a:rPr lang="en-CA" sz="2400" b="1" i="1" dirty="0">
                <a:solidFill>
                  <a:srgbClr val="C00000"/>
                </a:solidFill>
              </a:rPr>
              <a:t>and Responsibilities </a:t>
            </a:r>
          </a:p>
          <a:p>
            <a:pPr marL="0" indent="0">
              <a:buNone/>
            </a:pPr>
            <a:r>
              <a:rPr lang="en-CA" sz="2400" b="1" i="1" dirty="0">
                <a:solidFill>
                  <a:srgbClr val="C00000"/>
                </a:solidFill>
              </a:rPr>
              <a:t>of a Canadian citizen? </a:t>
            </a:r>
          </a:p>
          <a:p>
            <a:pPr marL="0" indent="0">
              <a:buNone/>
            </a:pPr>
            <a:endParaRPr lang="en-CA" dirty="0"/>
          </a:p>
        </p:txBody>
      </p:sp>
      <p:sp>
        <p:nvSpPr>
          <p:cNvPr id="11" name="TextBox 10">
            <a:hlinkClick r:id="rId4"/>
            <a:extLst>
              <a:ext uri="{FF2B5EF4-FFF2-40B4-BE49-F238E27FC236}">
                <a16:creationId xmlns:a16="http://schemas.microsoft.com/office/drawing/2014/main" id="{285333C3-8D2F-44DD-9A74-5C34B7C3D2ED}"/>
              </a:ext>
            </a:extLst>
          </p:cNvPr>
          <p:cNvSpPr txBox="1"/>
          <p:nvPr/>
        </p:nvSpPr>
        <p:spPr>
          <a:xfrm>
            <a:off x="191632" y="6328847"/>
            <a:ext cx="3866018" cy="369332"/>
          </a:xfrm>
          <a:prstGeom prst="rect">
            <a:avLst/>
          </a:prstGeom>
          <a:noFill/>
        </p:spPr>
        <p:txBody>
          <a:bodyPr wrap="square">
            <a:spAutoFit/>
          </a:bodyPr>
          <a:lstStyle/>
          <a:p>
            <a:r>
              <a:rPr lang="en-US" b="0" i="0" dirty="0">
                <a:solidFill>
                  <a:srgbClr val="000000"/>
                </a:solidFill>
                <a:effectLst/>
                <a:latin typeface="Calibri" panose="020F0502020204030204" pitchFamily="34" charset="0"/>
              </a:rPr>
              <a:t>Photo by Cedric Fauntleroy from </a:t>
            </a:r>
            <a:r>
              <a:rPr lang="en-US" b="0" i="0" dirty="0" err="1">
                <a:solidFill>
                  <a:srgbClr val="000000"/>
                </a:solidFill>
                <a:effectLst/>
                <a:latin typeface="Calibri" panose="020F0502020204030204" pitchFamily="34" charset="0"/>
              </a:rPr>
              <a:t>Pexels</a:t>
            </a:r>
            <a:endParaRPr lang="en-CA" dirty="0"/>
          </a:p>
        </p:txBody>
      </p:sp>
    </p:spTree>
    <p:extLst>
      <p:ext uri="{BB962C8B-B14F-4D97-AF65-F5344CB8AC3E}">
        <p14:creationId xmlns:p14="http://schemas.microsoft.com/office/powerpoint/2010/main" val="367665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6CE2F-CC38-46EC-94CD-D0A75331A55F}"/>
              </a:ext>
            </a:extLst>
          </p:cNvPr>
          <p:cNvSpPr>
            <a:spLocks noGrp="1"/>
          </p:cNvSpPr>
          <p:nvPr>
            <p:ph type="title"/>
          </p:nvPr>
        </p:nvSpPr>
        <p:spPr/>
        <p:txBody>
          <a:bodyPr/>
          <a:lstStyle/>
          <a:p>
            <a:endParaRPr lang="en-US"/>
          </a:p>
        </p:txBody>
      </p:sp>
      <p:pic>
        <p:nvPicPr>
          <p:cNvPr id="5" name="Online Media 4" title="Students: Canadian Experience Class (Becoming Canadian)">
            <a:hlinkClick r:id="" action="ppaction://media"/>
            <a:extLst>
              <a:ext uri="{FF2B5EF4-FFF2-40B4-BE49-F238E27FC236}">
                <a16:creationId xmlns:a16="http://schemas.microsoft.com/office/drawing/2014/main" id="{D31FBE6A-8544-45EE-BBF4-6C870BD6649C}"/>
              </a:ext>
            </a:extLst>
          </p:cNvPr>
          <p:cNvPicPr>
            <a:picLocks noRot="1" noChangeAspect="1"/>
          </p:cNvPicPr>
          <p:nvPr>
            <a:videoFile r:link="rId1"/>
          </p:nvPr>
        </p:nvPicPr>
        <p:blipFill>
          <a:blip r:embed="rId4"/>
          <a:stretch>
            <a:fillRect/>
          </a:stretch>
        </p:blipFill>
        <p:spPr>
          <a:xfrm>
            <a:off x="0" y="-32657"/>
            <a:ext cx="12250057" cy="6890657"/>
          </a:xfrm>
          <a:prstGeom prst="rect">
            <a:avLst/>
          </a:prstGeom>
        </p:spPr>
      </p:pic>
      <p:pic>
        <p:nvPicPr>
          <p:cNvPr id="2050" name="Picture 2">
            <a:hlinkClick r:id="rId5"/>
            <a:extLst>
              <a:ext uri="{FF2B5EF4-FFF2-40B4-BE49-F238E27FC236}">
                <a16:creationId xmlns:a16="http://schemas.microsoft.com/office/drawing/2014/main" id="{1B18A5F3-B93A-4BB7-AFBE-097460C52A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89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egal advice isometric landing page Free Vector">
            <a:extLst>
              <a:ext uri="{FF2B5EF4-FFF2-40B4-BE49-F238E27FC236}">
                <a16:creationId xmlns:a16="http://schemas.microsoft.com/office/drawing/2014/main" id="{FF8A6C5E-3BC6-408D-9EDC-714E47FDD7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818" t="13934" r="9744" b="13466"/>
          <a:stretch/>
        </p:blipFill>
        <p:spPr bwMode="auto">
          <a:xfrm>
            <a:off x="6125874" y="820495"/>
            <a:ext cx="5842718" cy="5624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9D823DF-CD82-4887-884A-2313160D5CE2}"/>
              </a:ext>
            </a:extLst>
          </p:cNvPr>
          <p:cNvSpPr txBox="1"/>
          <p:nvPr/>
        </p:nvSpPr>
        <p:spPr>
          <a:xfrm>
            <a:off x="7762875" y="6445470"/>
            <a:ext cx="4057650" cy="369332"/>
          </a:xfrm>
          <a:prstGeom prst="rect">
            <a:avLst/>
          </a:prstGeom>
          <a:noFill/>
        </p:spPr>
        <p:txBody>
          <a:bodyPr wrap="square">
            <a:spAutoFit/>
          </a:bodyPr>
          <a:lstStyle/>
          <a:p>
            <a:r>
              <a:rPr lang="en-US" b="1" dirty="0">
                <a:hlinkClick r:id="rId4">
                  <a:extLst>
                    <a:ext uri="{A12FA001-AC4F-418D-AE19-62706E023703}">
                      <ahyp:hlinkClr xmlns:ahyp="http://schemas.microsoft.com/office/drawing/2018/hyperlinkcolor" val="tx"/>
                    </a:ext>
                  </a:extLst>
                </a:hlinkClick>
              </a:rPr>
              <a:t>Graphic created by </a:t>
            </a:r>
            <a:r>
              <a:rPr lang="en-US" b="1" dirty="0" err="1">
                <a:hlinkClick r:id="rId4">
                  <a:extLst>
                    <a:ext uri="{A12FA001-AC4F-418D-AE19-62706E023703}">
                      <ahyp:hlinkClr xmlns:ahyp="http://schemas.microsoft.com/office/drawing/2018/hyperlinkcolor" val="tx"/>
                    </a:ext>
                  </a:extLst>
                </a:hlinkClick>
              </a:rPr>
              <a:t>upklyak</a:t>
            </a:r>
            <a:r>
              <a:rPr lang="en-US" b="1" dirty="0">
                <a:hlinkClick r:id="rId4">
                  <a:extLst>
                    <a:ext uri="{A12FA001-AC4F-418D-AE19-62706E023703}">
                      <ahyp:hlinkClr xmlns:ahyp="http://schemas.microsoft.com/office/drawing/2018/hyperlinkcolor" val="tx"/>
                    </a:ext>
                  </a:extLst>
                </a:hlinkClick>
              </a:rPr>
              <a:t> </a:t>
            </a:r>
            <a:r>
              <a:rPr lang="en-US" b="1" dirty="0">
                <a:hlinkClick r:id="rId5">
                  <a:extLst>
                    <a:ext uri="{A12FA001-AC4F-418D-AE19-62706E023703}">
                      <ahyp:hlinkClr xmlns:ahyp="http://schemas.microsoft.com/office/drawing/2018/hyperlinkcolor" val="tx"/>
                    </a:ext>
                  </a:extLst>
                </a:hlinkClick>
              </a:rPr>
              <a:t>- freepik.com</a:t>
            </a:r>
            <a:endParaRPr lang="en-CA" b="1" dirty="0"/>
          </a:p>
        </p:txBody>
      </p:sp>
      <p:sp>
        <p:nvSpPr>
          <p:cNvPr id="7" name="Title 1">
            <a:extLst>
              <a:ext uri="{FF2B5EF4-FFF2-40B4-BE49-F238E27FC236}">
                <a16:creationId xmlns:a16="http://schemas.microsoft.com/office/drawing/2014/main" id="{03A842B8-140A-465E-B242-7072E2FDEBD9}"/>
              </a:ext>
            </a:extLst>
          </p:cNvPr>
          <p:cNvSpPr txBox="1">
            <a:spLocks/>
          </p:cNvSpPr>
          <p:nvPr/>
        </p:nvSpPr>
        <p:spPr>
          <a:xfrm>
            <a:off x="376187" y="239996"/>
            <a:ext cx="10515600" cy="1325563"/>
          </a:xfrm>
          <a:prstGeom prst="rect">
            <a:avLst/>
          </a:prstGeom>
        </p:spPr>
        <p:txBody>
          <a:bodyP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a:t>Rights and Responsibilities</a:t>
            </a:r>
            <a:endParaRPr lang="en-CA" dirty="0"/>
          </a:p>
        </p:txBody>
      </p:sp>
      <p:sp>
        <p:nvSpPr>
          <p:cNvPr id="8" name="Content Placeholder 2">
            <a:extLst>
              <a:ext uri="{FF2B5EF4-FFF2-40B4-BE49-F238E27FC236}">
                <a16:creationId xmlns:a16="http://schemas.microsoft.com/office/drawing/2014/main" id="{27FA7C0A-594D-4DA7-9D30-83A19E2091CD}"/>
              </a:ext>
            </a:extLst>
          </p:cNvPr>
          <p:cNvSpPr txBox="1">
            <a:spLocks/>
          </p:cNvSpPr>
          <p:nvPr/>
        </p:nvSpPr>
        <p:spPr>
          <a:xfrm>
            <a:off x="727984" y="1663807"/>
            <a:ext cx="4881282" cy="495419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400" b="1" dirty="0"/>
              <a:t>Rights:</a:t>
            </a:r>
          </a:p>
          <a:p>
            <a:pPr lvl="1"/>
            <a:r>
              <a:rPr lang="en-CA" dirty="0"/>
              <a:t>Voting</a:t>
            </a:r>
          </a:p>
          <a:p>
            <a:pPr lvl="1"/>
            <a:r>
              <a:rPr lang="en-CA" dirty="0"/>
              <a:t>Freedom of conscience and religion</a:t>
            </a:r>
          </a:p>
          <a:p>
            <a:pPr lvl="1"/>
            <a:r>
              <a:rPr lang="en-CA" dirty="0"/>
              <a:t>Freedom of thought, belief, opinion, and expression</a:t>
            </a:r>
          </a:p>
          <a:p>
            <a:pPr lvl="1"/>
            <a:r>
              <a:rPr lang="en-CA" dirty="0"/>
              <a:t>Freedom of peaceful assembly</a:t>
            </a:r>
          </a:p>
          <a:p>
            <a:pPr lvl="1"/>
            <a:r>
              <a:rPr lang="en-CA" dirty="0"/>
              <a:t>Freedom of association</a:t>
            </a:r>
          </a:p>
          <a:p>
            <a:pPr lvl="1"/>
            <a:endParaRPr lang="en-CA" dirty="0"/>
          </a:p>
          <a:p>
            <a:pPr marL="0" indent="0">
              <a:buFont typeface="Arial" panose="020B0604020202020204" pitchFamily="34" charset="0"/>
              <a:buNone/>
            </a:pPr>
            <a:r>
              <a:rPr lang="en-CA" sz="2400" b="1" dirty="0"/>
              <a:t>Responsibilities:</a:t>
            </a:r>
          </a:p>
          <a:p>
            <a:pPr lvl="1"/>
            <a:r>
              <a:rPr lang="en-CA" dirty="0"/>
              <a:t>Voting</a:t>
            </a:r>
          </a:p>
          <a:p>
            <a:pPr lvl="1"/>
            <a:r>
              <a:rPr lang="en-CA" dirty="0"/>
              <a:t>Obeying the law</a:t>
            </a:r>
          </a:p>
          <a:p>
            <a:pPr lvl="1"/>
            <a:r>
              <a:rPr lang="en-CA" dirty="0"/>
              <a:t>Taking responsibility for oneself and one’s family</a:t>
            </a:r>
          </a:p>
          <a:p>
            <a:pPr lvl="1"/>
            <a:r>
              <a:rPr lang="en-CA" dirty="0"/>
              <a:t>Protecting the nation’s heritage and environment</a:t>
            </a:r>
          </a:p>
          <a:p>
            <a:pPr lvl="1"/>
            <a:r>
              <a:rPr lang="en-CA" dirty="0"/>
              <a:t>Defending Canada</a:t>
            </a:r>
          </a:p>
        </p:txBody>
      </p:sp>
    </p:spTree>
    <p:extLst>
      <p:ext uri="{BB962C8B-B14F-4D97-AF65-F5344CB8AC3E}">
        <p14:creationId xmlns:p14="http://schemas.microsoft.com/office/powerpoint/2010/main" val="27218810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493ffb01eef40d28b9719d283a17054e84974e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14104</TotalTime>
  <Words>3272</Words>
  <Application>Microsoft Office PowerPoint</Application>
  <PresentationFormat>Widescreen</PresentationFormat>
  <Paragraphs>339</Paragraphs>
  <Slides>31</Slides>
  <Notes>31</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Alégre Sans</vt:lpstr>
      <vt:lpstr>Arial</vt:lpstr>
      <vt:lpstr>Calibri</vt:lpstr>
      <vt:lpstr>Office Theme</vt:lpstr>
      <vt:lpstr>Global Citizenship &amp; GLOBALIZATION</vt:lpstr>
      <vt:lpstr>PowerPoint Presentation</vt:lpstr>
      <vt:lpstr>AGENDA</vt:lpstr>
      <vt:lpstr>LEARNING OUTCOMES</vt:lpstr>
      <vt:lpstr>PowerPoint Presentation</vt:lpstr>
      <vt:lpstr>Global Citizenship</vt:lpstr>
      <vt:lpstr>Citizenship</vt:lpstr>
      <vt:lpstr>PowerPoint Presentation</vt:lpstr>
      <vt:lpstr>PowerPoint Presentation</vt:lpstr>
      <vt:lpstr>Rights and Responsibilities</vt:lpstr>
      <vt:lpstr>Diogenes</vt:lpstr>
      <vt:lpstr>Diogenes</vt:lpstr>
      <vt:lpstr>Cosmopolitanism</vt:lpstr>
      <vt:lpstr>Cosmopolitanism</vt:lpstr>
      <vt:lpstr>Cosmopolitanism cont’d</vt:lpstr>
      <vt:lpstr>HOSP…</vt:lpstr>
      <vt:lpstr>GLOBAL Citizenship</vt:lpstr>
      <vt:lpstr>PowerPoint Presentation</vt:lpstr>
      <vt:lpstr>ATTENDANCE</vt:lpstr>
      <vt:lpstr>PowerPoint Presentation</vt:lpstr>
      <vt:lpstr>PowerPoint Presentation</vt:lpstr>
      <vt:lpstr>Globalization</vt:lpstr>
      <vt:lpstr>PowerPoint Presentation</vt:lpstr>
      <vt:lpstr>Globalization</vt:lpstr>
      <vt:lpstr>Globalization</vt:lpstr>
      <vt:lpstr>Globalization</vt:lpstr>
      <vt:lpstr>Global Citizenship in an era of Globalization</vt:lpstr>
      <vt:lpstr>PowerPoint Presentation</vt:lpstr>
      <vt:lpstr>ATTENDANCE</vt:lpstr>
      <vt:lpstr>TIME TRAVEL GROUP ACTIVITY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Paul Martin</cp:lastModifiedBy>
  <cp:revision>126</cp:revision>
  <cp:lastPrinted>2022-03-28T13:13:39Z</cp:lastPrinted>
  <dcterms:created xsi:type="dcterms:W3CDTF">2014-09-21T13:52:42Z</dcterms:created>
  <dcterms:modified xsi:type="dcterms:W3CDTF">2022-05-02T12:06:13Z</dcterms:modified>
</cp:coreProperties>
</file>